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6" r:id="rId4"/>
    <p:sldMasterId id="2147483736" r:id="rId5"/>
    <p:sldMasterId id="2147483746" r:id="rId6"/>
    <p:sldMasterId id="2147483756" r:id="rId7"/>
    <p:sldMasterId id="2147483829" r:id="rId8"/>
    <p:sldMasterId id="2147483859" r:id="rId9"/>
    <p:sldMasterId id="2147483870" r:id="rId10"/>
    <p:sldMasterId id="2147483888" r:id="rId11"/>
  </p:sldMasterIdLst>
  <p:notesMasterIdLst>
    <p:notesMasterId r:id="rId63"/>
  </p:notesMasterIdLst>
  <p:handoutMasterIdLst>
    <p:handoutMasterId r:id="rId64"/>
  </p:handoutMasterIdLst>
  <p:sldIdLst>
    <p:sldId id="325" r:id="rId12"/>
    <p:sldId id="356" r:id="rId13"/>
    <p:sldId id="389" r:id="rId14"/>
    <p:sldId id="380" r:id="rId15"/>
    <p:sldId id="388" r:id="rId16"/>
    <p:sldId id="390" r:id="rId17"/>
    <p:sldId id="391" r:id="rId18"/>
    <p:sldId id="432" r:id="rId19"/>
    <p:sldId id="403" r:id="rId20"/>
    <p:sldId id="392" r:id="rId21"/>
    <p:sldId id="393" r:id="rId22"/>
    <p:sldId id="434" r:id="rId23"/>
    <p:sldId id="397" r:id="rId24"/>
    <p:sldId id="398" r:id="rId25"/>
    <p:sldId id="433" r:id="rId26"/>
    <p:sldId id="399" r:id="rId27"/>
    <p:sldId id="394" r:id="rId28"/>
    <p:sldId id="406" r:id="rId29"/>
    <p:sldId id="395" r:id="rId30"/>
    <p:sldId id="404" r:id="rId31"/>
    <p:sldId id="436" r:id="rId32"/>
    <p:sldId id="435" r:id="rId33"/>
    <p:sldId id="437" r:id="rId34"/>
    <p:sldId id="439" r:id="rId35"/>
    <p:sldId id="396" r:id="rId36"/>
    <p:sldId id="440" r:id="rId37"/>
    <p:sldId id="401" r:id="rId38"/>
    <p:sldId id="408" r:id="rId39"/>
    <p:sldId id="410" r:id="rId40"/>
    <p:sldId id="417" r:id="rId41"/>
    <p:sldId id="415" r:id="rId42"/>
    <p:sldId id="418" r:id="rId43"/>
    <p:sldId id="409" r:id="rId44"/>
    <p:sldId id="411" r:id="rId45"/>
    <p:sldId id="414" r:id="rId46"/>
    <p:sldId id="416" r:id="rId47"/>
    <p:sldId id="419" r:id="rId48"/>
    <p:sldId id="420" r:id="rId49"/>
    <p:sldId id="421" r:id="rId50"/>
    <p:sldId id="422" r:id="rId51"/>
    <p:sldId id="423" r:id="rId52"/>
    <p:sldId id="412" r:id="rId53"/>
    <p:sldId id="428" r:id="rId54"/>
    <p:sldId id="438" r:id="rId55"/>
    <p:sldId id="441" r:id="rId56"/>
    <p:sldId id="442" r:id="rId57"/>
    <p:sldId id="443" r:id="rId58"/>
    <p:sldId id="444" r:id="rId59"/>
    <p:sldId id="445" r:id="rId60"/>
    <p:sldId id="430" r:id="rId61"/>
    <p:sldId id="387" r:id="rId62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ghav,Gunjan" initials="R" lastIdx="5" clrIdx="0"/>
  <p:cmAuthor id="1" name="Herbert Geers" initials="HG" lastIdx="1" clrIdx="1">
    <p:extLst>
      <p:ext uri="{19B8F6BF-5375-455C-9EA6-DF929625EA0E}">
        <p15:presenceInfo xmlns:p15="http://schemas.microsoft.com/office/powerpoint/2012/main" userId="S::herbert.geers@nl.abnamro.com::cee86898-a773-457d-9f17-19b29a23ba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99FF99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9"/>
    <p:restoredTop sz="94767"/>
  </p:normalViewPr>
  <p:slideViewPr>
    <p:cSldViewPr snapToGrid="0">
      <p:cViewPr varScale="1">
        <p:scale>
          <a:sx n="110" d="100"/>
          <a:sy n="110" d="100"/>
        </p:scale>
        <p:origin x="200" y="9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0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viewProps" Target="viewProp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4BE32-7B88-4029-AFE8-2659E1F41AE2}" type="datetimeFigureOut">
              <a:rPr lang="en-US" smtClean="0"/>
              <a:t>8/20/21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6D33B-0E10-481E-B0A2-CC027A588D2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52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10:05:46.01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3476 24575,'52'-39'0,"8"0"0,7 3-492,-23 14 0,4-2 0,15-6 0,6-2 164,-6 3 0,3 0 0,4-3 0,12-6 0,5-3 0,3 1 82,-8 8 0,4-1 0,2 1 0,1-2 49,-13 3 0,0 0 1,1-1-1,4 0 0,5 0 56,-5 2 1,4 1-1,4-1 1,2-1-1,1 1 1,-2 1-1,-2 0-23,7-2 0,-3 2 0,-1 0 0,2-1 0,1 1 0,5-2 41,-10 2 0,5-1 0,1 0 0,2-1 0,1 1 0,-1 0 0,-2 1 0,-3 2-18,2 0 1,-2 3-1,-2 0 1,0 1-1,0 0 1,0-1-1,3 0 18,-6 1 0,1-1 0,0 0 0,1 0 0,0 0 0,1 1 0,0 0 0,0 1 0,0 0 0,0 1 0,1 1 0,0 1 0,0-1 0,1 0 0,0 0 0,0 0 13,-6 1 1,0-1 0,0 0 0,1 0-1,0 0 1,1 0 0,-1 1 0,1-1-1,-1 1 0,3-1 1,-1 1 0,1 0 0,0 1-1,0-1 1,1 0 0,-1 0 0,1 1-1,0-1 0,1 0 1,0 0 0,1-1 0,0 1-1,0 0 1,0 0 0,0 0 0,0 0-1,0 0 0,0 0 1,0 0 0,-1 0 0,1 0-1,0 0 1,0 0 0,0 1 0,-1 0-1,1-1 38,1 1 1,0 0 0,1 1 0,0-1 0,0 0 0,-2 1 0,-1 0 0,-2 1 0,-2 1 71,4-2 0,-3 2 0,-3 0 0,0 1 0,-1 0 0,2-1 0,2 0 0,-1 0 0,1-1 0,2-1 0,1 1 0,-1 0 0,-2 0 0,-2 1 0,-3 2 0,4 0 0,-3 2 0,-3 0 0,-1 1 0,3-1 0,2-1 0,1-1 0,2 0 0,2-1 0,1-1 0,-1 1 0,0 1 0,-1 0 0,9 1 0,-1 0 0,0 1 0,-1 0 0,-1 0 0,0 0 0,-5 0 0,0 0 0,-1 1 0,0-1 0,-2 1 0,0 0 0,10 0 0,-2 0 0,-1 0 0,0 1 0,-1-1 0,-3 1 0,0-1 0,-1 0 0,-1 0 0,-1 2 151,14-2 1,0 1-1,-4 1 1,-3-1-152,6-1 0,-4-1 0,1 2 0,-16 3 0,2 1 0,1 0 0,0 0 0,1 0 0,1 0 0,0-1 0,0 1 114,3-1 0,-1 1 1,1-1-1,3 1-114,-12 2 0,3 0 0,0 0 0,-1 1 0,-3-1 0,7 1 0,-1-1 0,-3 1 0,-4 0 0,5 1 0,-6 2 0,4-1 245,-7 0 1,3 0 0,0 0 0,-5 0-215,3 0 1,-5 0 0,8 0-32,11 0 0,9-1 0,1 1 0,-4 1 168,-16 0 0,-4 1 0,0 0 0,4 2-168,-2 0 0,5 2 0,0 0 0,-1 1 0,-4 0 0,2 3 0,-4 0 0,0 1 0,1 2 0,9 1 0,2 2 0,1 1 0,0 0 0,0 1 0,0 1 0,2 0 0,1 0-178,-11-3 0,1 1 0,1-1 0,1 0 0,0 1 178,2 2 0,0-1 0,1 1 0,1 0 0,1 0-107,6 1 0,3-1 1,0 1-1,1 0 1,-1-1 106,-2 1 0,-1-1 0,0 0 0,2 1 0,0 0-158,-10-2 0,2 0 0,0 1 0,1 0 0,-2 0 0,0 1 158,9 1 0,0 1 0,-2 0 0,1 0 0,0 2-74,-14-3 0,0 1 1,1 1-1,-1 0 1,-1-1-1,-1 0 74,9 2 0,-1 0 0,-1-1 0,-1 1 0,0 1 103,-3 2 1,0 0 0,-1 1 0,-2 0 0,-4-3-104,1 0 0,-4-3 0,-1 1 0,0 2 238,5 3 1,0 3-1,-1 0 1,-5-1-239,-1 0 0,-5-1 0,2 3 327,15 8 1,4 2 0,-4 0-204,-13-6 1,-3-1 0,-3 3 202,-1 3 1,-3 2 0,-2 2-1,-4-3 1,-2 1 0,-3 2-281,18 26 0,-4 3-47,-1 0 0,-3 3 0,-20-21 0,-1 1 0,-2 0 0,13 28 0,-3 2 0,-11-24 0,-1 2 0,-3 2 0,-4 3 0,-2 3 0,0-1 0,-1-3 0,1 0 0,-2 1 0,-2 4 0,-3 1 0,0 0 0,-4-4 0,-1 0 0,0-1 0,0-3 0,-1 0 0,-1-1 491,-1 29 1,-1-5-1,-3-22 1,-1-2-1,0 0 1,-1-3 491,-3 16 0,0 5 0,0-18 0,0-15 0,-9-8 0,-9 0 0,-9-10 0,-27 15-302,5-13-681,-34 10-492,21-19 0,-6-1 0,-3-1 0,-5 0 449,10-4 1,-5 0 0,-1 0-286,-7 2 0,-1-1 0,-2 1 0,-5 0 0,0 0 0,-3 2 82,12-2 0,-2 2 0,-1 0 0,0-1 0,-4-1 0,0-1 0,0 0 0,-1 2 0,2 2 0,1 1 0,-2 0 0,-6 1 82,11-6 0,-5 0 0,-4 0 0,1 0 0,3 0 0,5 0-82,-6 4 0,6-1 0,0 1 0,-7 0 82,6-3 0,-5 0 0,-3 0 0,-3 1 0,0 1 0,2 0 0,-4 2 0,-2 2 0,-1 0 0,2 0 0,2-1 0,3-2-33,3-2 0,5-2 1,1-1-1,-3 1 0,-6 2 56,0 1 1,-7 2-1,-3 1 1,-3 1-1,3-1 1,3-2-1,7-2-56,1-1 0,6-3 1,3-1-1,-2 1 0,-3 0 33,-2 0 0,-4 0 0,-2 1 0,1 0 0,2-1 0,4 0-33,5 0 0,5 0 1,1-1-1,-3 0 0,-5 0 136,1-1 0,-8 0 1,-3 1-1,-1-1 1,3 1-1,6-2 1,10-1 60,-17 7 0,11-2 0,-9 1 0,9-6 0,-9 2 0,-6-1 0,0 0 0,5-2 0,10 0 216,-16 3 1,9-2 0,-2-1-217,7-3 0,-3 0 0,-1 0 0,3-2 0,8 0 0,4-1 0,-4-1 0,-6 1 0,-4 0 0,-9 1 0,-5-1 0,1 1 0,3-1 0,10-1 0,2-1 0,9 0 0,0 0 0,-6-1 0,-7 2 0,-9 1 0,-1-1 0,7-1 0,13-4 491,-8-3 1,10-3-255,-8-2 1,-1 0-238,-12-1 0,-4-2 327,22 2 1,-2-2 0,-1 1-169,-2 1 0,-1 0 0,2 0-159,5-2 0,2-1 0,-2 0 0,-3-1 0,-1-1 0,-10-1-164,13 4 0,-10 0 0,-4-1 0,-2 1 0,4 0 0,7 0 149,1 0 1,8 1-1,-3-1 1,-13 0 14,11 0 0,-10 0 0,-8-2 0,-6 1 0,-2-1 0,1 0 0,1 0 0,6 2 0,8 0 0,-6 1 0,7 0 0,3 1 0,1 1 0,-2-2 0,-4 0-28,-3-1 0,-4-1 0,-3-1 1,1 0-1,1 0 0,5 1 0,5 2 28,-1 1 0,4 0 0,4 1 0,3 1 0,2 0 0,-4 0 0,4 0 0,2 1 0,3-1-25,-6 0 1,3-1-1,-2 0 25,-17 0 0,-3-1 0,1-2 0,9-2 0,2-3 0,-2 1 0,-2 3 0,-2 0 0,2 0 0,7-2 0,2 0 0,-3 1 0,-4 3 0,-1 3 0,-5-4 0,7-2 0,-3-3 0,-2 0 0,-1 2 0,-4 1 0,-2 3 0,-1-1 0,-3-2 0,22 0 0,-2 0 0,-1-2 0,-1 1 0,0-1 0,2 1 0,-14 0 0,1-1 0,0 2 0,0-2 0,0 0 0,1-1 0,-1 0 0,0-1 0,1 0 0,1 1 0,4 0 0,2 0 0,0 1 0,1-1 0,0-2 0,1 0 0,0-2 0,1-1 0,2 1 0,4 1-246,1 1 0,5 2 0,1-2 0,-6-3 224,-6-4 0,-6-5 0,-2-2 0,3 1 1,7 3 21,-11-4 0,8 3 0,-8-4 0,9 4 0,-6-4 0,-3 0 0,1-1 0,7 1 0,5 0 0,4 1 0,2-1 0,-1 0-11,-6-3 1,-1-1 0,1 0 0,6 0 10,-2-2 0,6 0 0,-6-3 0,-6-3 0,-6-4 0,-1 0 0,7 2 0,3-1 0,4 2 0,-1-1 0,6 3 0,-2-1 0,0 0 0,1 0 0,-15-9 0,2 1 0,5-1 0,17 6 0,5 0 0,-5-1 0,-17-4 0,-4-1 0,0-6 0,15 4 0,0-6 0,1-1 0,0 3 0,7 10 0,1 1 0,0 0 0,1-1 0,0-3 0,1-2 0,0 0 0,0 1 0,-12-11 0,0 0 0,3 4 0,11 10 0,1 2 0,0-3 327,-9-11 1,-1-3 0,1 2-217,3 8 0,1 1 1,6 2 379,-3-16 1,3 2-1,-10 5 1,5 2-241,26 13 1,4 1 239,-8 2 1,1 0 491,-16-34 0,23 31 0,7 8 0,7 13-738,9 11 1,1 4 0,4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body"/>
          </p:nvPr>
        </p:nvSpPr>
        <p:spPr>
          <a:xfrm>
            <a:off x="749350" y="5513192"/>
            <a:ext cx="5994443" cy="5222819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2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51822" cy="579966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241" name="PlaceHolder 3"/>
          <p:cNvSpPr>
            <a:spLocks noGrp="1"/>
          </p:cNvSpPr>
          <p:nvPr>
            <p:ph type="dt"/>
          </p:nvPr>
        </p:nvSpPr>
        <p:spPr>
          <a:xfrm>
            <a:off x="4241321" y="0"/>
            <a:ext cx="3251822" cy="579966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242" name="PlaceHolder 4"/>
          <p:cNvSpPr>
            <a:spLocks noGrp="1"/>
          </p:cNvSpPr>
          <p:nvPr>
            <p:ph type="ftr"/>
          </p:nvPr>
        </p:nvSpPr>
        <p:spPr>
          <a:xfrm>
            <a:off x="0" y="11026775"/>
            <a:ext cx="3251822" cy="579966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243" name="PlaceHolder 5"/>
          <p:cNvSpPr>
            <a:spLocks noGrp="1"/>
          </p:cNvSpPr>
          <p:nvPr>
            <p:ph type="sldNum"/>
          </p:nvPr>
        </p:nvSpPr>
        <p:spPr>
          <a:xfrm>
            <a:off x="4241321" y="11026775"/>
            <a:ext cx="3251822" cy="579966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9ED6839-D58C-42A6-9695-5721DEEE59C1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912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66B6-60EA-4E33-84EF-0FD79CD76074}" type="slidenum">
              <a:rPr lang="nl-NL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nl-NL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9571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9314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2306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example</a:t>
            </a:r>
            <a:r>
              <a:rPr lang="nl-NL" dirty="0"/>
              <a:t>-</a:t>
            </a:r>
            <a:r>
              <a:rPr lang="nl-NL" dirty="0" err="1"/>
              <a:t>compile</a:t>
            </a:r>
            <a:r>
              <a:rPr lang="nl-NL" dirty="0"/>
              <a:t>-vehicle-</a:t>
            </a:r>
            <a:r>
              <a:rPr lang="nl-NL" dirty="0" err="1"/>
              <a:t>api.sh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521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9111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8173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Demo, </a:t>
            </a:r>
            <a:r>
              <a:rPr lang="nl-NL" dirty="0" err="1"/>
              <a:t>compile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5051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8477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619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7306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2874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 : </a:t>
            </a:r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/com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happens</a:t>
            </a:r>
            <a:r>
              <a:rPr lang="nl-NL" dirty="0"/>
              <a:t> in IDE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4424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7381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856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No </a:t>
            </a:r>
            <a:r>
              <a:rPr lang="nl-NL" dirty="0" err="1"/>
              <a:t>difference</a:t>
            </a:r>
            <a:r>
              <a:rPr lang="nl-NL" dirty="0"/>
              <a:t> in </a:t>
            </a:r>
            <a:r>
              <a:rPr lang="nl-NL" dirty="0" err="1"/>
              <a:t>commands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running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compiled</a:t>
            </a:r>
            <a:r>
              <a:rPr lang="nl-NL" dirty="0"/>
              <a:t> code… </a:t>
            </a:r>
            <a:r>
              <a:rPr lang="nl-NL" dirty="0" err="1"/>
              <a:t>just</a:t>
            </a:r>
            <a:r>
              <a:rPr lang="nl-NL" dirty="0"/>
              <a:t>…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actual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class </a:t>
            </a:r>
            <a:r>
              <a:rPr lang="nl-NL" dirty="0" err="1"/>
              <a:t>path</a:t>
            </a:r>
            <a:r>
              <a:rPr lang="nl-NL" dirty="0"/>
              <a:t>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different!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3215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4870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example</a:t>
            </a:r>
            <a:r>
              <a:rPr lang="nl-NL" dirty="0"/>
              <a:t>-</a:t>
            </a:r>
            <a:r>
              <a:rPr lang="nl-NL" dirty="0" err="1"/>
              <a:t>compile</a:t>
            </a:r>
            <a:r>
              <a:rPr lang="nl-NL" dirty="0"/>
              <a:t>-vehicle-</a:t>
            </a:r>
            <a:r>
              <a:rPr lang="nl-NL" dirty="0" err="1"/>
              <a:t>api</a:t>
            </a:r>
            <a:r>
              <a:rPr lang="nl-NL" dirty="0"/>
              <a:t>-without-</a:t>
            </a:r>
            <a:r>
              <a:rPr lang="nl-NL" dirty="0" err="1"/>
              <a:t>mod</a:t>
            </a:r>
            <a:r>
              <a:rPr lang="nl-NL" dirty="0"/>
              <a:t>-</a:t>
            </a:r>
            <a:r>
              <a:rPr lang="nl-NL" dirty="0" err="1"/>
              <a:t>path.sh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8196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example</a:t>
            </a:r>
            <a:r>
              <a:rPr lang="nl-NL" dirty="0"/>
              <a:t>-</a:t>
            </a:r>
            <a:r>
              <a:rPr lang="nl-NL" dirty="0" err="1"/>
              <a:t>compile</a:t>
            </a:r>
            <a:r>
              <a:rPr lang="nl-NL" dirty="0"/>
              <a:t>-vehicle-</a:t>
            </a:r>
            <a:r>
              <a:rPr lang="nl-NL" dirty="0" err="1"/>
              <a:t>api</a:t>
            </a:r>
            <a:r>
              <a:rPr lang="nl-NL" dirty="0"/>
              <a:t>-without-</a:t>
            </a:r>
            <a:r>
              <a:rPr lang="nl-NL" dirty="0" err="1"/>
              <a:t>mod</a:t>
            </a:r>
            <a:r>
              <a:rPr lang="nl-NL" dirty="0"/>
              <a:t>-</a:t>
            </a:r>
            <a:r>
              <a:rPr lang="nl-NL" dirty="0" err="1"/>
              <a:t>path.sh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5283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example</a:t>
            </a:r>
            <a:r>
              <a:rPr lang="nl-NL" dirty="0"/>
              <a:t>-source-order-</a:t>
            </a:r>
            <a:r>
              <a:rPr lang="nl-NL" dirty="0" err="1"/>
              <a:t>important.sh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compile</a:t>
            </a:r>
            <a:r>
              <a:rPr lang="nl-NL" dirty="0"/>
              <a:t>, package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again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app </a:t>
            </a:r>
            <a:r>
              <a:rPr lang="nl-NL" dirty="0" err="1"/>
              <a:t>again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proof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functional</a:t>
            </a:r>
            <a:r>
              <a:rPr lang="nl-NL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48282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Notice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standard </a:t>
            </a:r>
            <a:r>
              <a:rPr lang="nl-NL" dirty="0" err="1"/>
              <a:t>java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jdk</a:t>
            </a:r>
            <a:r>
              <a:rPr lang="nl-NL" dirty="0"/>
              <a:t> modules. </a:t>
            </a:r>
            <a:r>
              <a:rPr lang="nl-NL" dirty="0" err="1"/>
              <a:t>Notice</a:t>
            </a:r>
            <a:r>
              <a:rPr lang="nl-NL" dirty="0"/>
              <a:t> </a:t>
            </a:r>
            <a:r>
              <a:rPr lang="nl-NL" dirty="0" err="1"/>
              <a:t>java.base</a:t>
            </a:r>
            <a:r>
              <a:rPr lang="nl-NL" dirty="0"/>
              <a:t> is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.</a:t>
            </a:r>
          </a:p>
          <a:p>
            <a:r>
              <a:rPr lang="nl-NL" dirty="0"/>
              <a:t>Demo: </a:t>
            </a:r>
            <a:r>
              <a:rPr lang="nl-NL" dirty="0" err="1"/>
              <a:t>describe</a:t>
            </a:r>
            <a:r>
              <a:rPr lang="nl-NL" dirty="0"/>
              <a:t>-a-module-</a:t>
            </a:r>
            <a:r>
              <a:rPr lang="nl-NL" dirty="0" err="1"/>
              <a:t>with</a:t>
            </a:r>
            <a:r>
              <a:rPr lang="nl-NL" dirty="0"/>
              <a:t>-</a:t>
            </a:r>
            <a:r>
              <a:rPr lang="nl-NL" dirty="0" err="1"/>
              <a:t>java-command.sh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1464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Notice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standard </a:t>
            </a:r>
            <a:r>
              <a:rPr lang="nl-NL" dirty="0" err="1"/>
              <a:t>java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jdk</a:t>
            </a:r>
            <a:r>
              <a:rPr lang="nl-NL" dirty="0"/>
              <a:t> modules. </a:t>
            </a:r>
            <a:r>
              <a:rPr lang="nl-NL" dirty="0" err="1"/>
              <a:t>Notice</a:t>
            </a:r>
            <a:r>
              <a:rPr lang="nl-NL" dirty="0"/>
              <a:t> </a:t>
            </a:r>
            <a:r>
              <a:rPr lang="nl-NL" dirty="0" err="1"/>
              <a:t>java.base</a:t>
            </a:r>
            <a:r>
              <a:rPr lang="nl-NL" dirty="0"/>
              <a:t> is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01843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running-</a:t>
            </a:r>
            <a:r>
              <a:rPr lang="nl-NL" dirty="0" err="1"/>
              <a:t>with</a:t>
            </a:r>
            <a:r>
              <a:rPr lang="nl-NL" dirty="0"/>
              <a:t>-module-</a:t>
            </a:r>
            <a:r>
              <a:rPr lang="nl-NL" dirty="0" err="1"/>
              <a:t>resolution.sh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1399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2708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Minor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Java </a:t>
            </a:r>
            <a:r>
              <a:rPr lang="nl-NL" dirty="0" err="1"/>
              <a:t>command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module-info class is </a:t>
            </a:r>
            <a:r>
              <a:rPr lang="nl-NL" dirty="0" err="1"/>
              <a:t>included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output.</a:t>
            </a:r>
          </a:p>
          <a:p>
            <a:r>
              <a:rPr lang="nl-NL" dirty="0"/>
              <a:t>Demo: </a:t>
            </a:r>
            <a:r>
              <a:rPr lang="nl-NL" dirty="0" err="1"/>
              <a:t>describe</a:t>
            </a:r>
            <a:r>
              <a:rPr lang="nl-NL" dirty="0"/>
              <a:t>-a-module-</a:t>
            </a:r>
            <a:r>
              <a:rPr lang="nl-NL" dirty="0" err="1"/>
              <a:t>with</a:t>
            </a:r>
            <a:r>
              <a:rPr lang="nl-NL" dirty="0"/>
              <a:t>-</a:t>
            </a:r>
            <a:r>
              <a:rPr lang="nl-NL" dirty="0" err="1"/>
              <a:t>jar-command.sh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07497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list-module-info-</a:t>
            </a:r>
            <a:r>
              <a:rPr lang="nl-NL" dirty="0" err="1"/>
              <a:t>with</a:t>
            </a:r>
            <a:r>
              <a:rPr lang="nl-NL" dirty="0"/>
              <a:t>-</a:t>
            </a:r>
            <a:r>
              <a:rPr lang="nl-NL" dirty="0" err="1"/>
              <a:t>jdeps-command.sh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Notice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difference</a:t>
            </a:r>
            <a:r>
              <a:rPr lang="nl-NL" dirty="0"/>
              <a:t> running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without summary.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19154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26675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add</a:t>
            </a:r>
            <a:r>
              <a:rPr lang="nl-NL" dirty="0"/>
              <a:t> a cyclic </a:t>
            </a:r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compile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22256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32371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7042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35863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19761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54075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It looks like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author</a:t>
            </a:r>
            <a:r>
              <a:rPr lang="nl-NL" dirty="0"/>
              <a:t> </a:t>
            </a:r>
            <a:r>
              <a:rPr lang="nl-NL" dirty="0" err="1"/>
              <a:t>started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another</a:t>
            </a:r>
            <a:r>
              <a:rPr lang="nl-NL" dirty="0"/>
              <a:t> </a:t>
            </a:r>
            <a:r>
              <a:rPr lang="nl-NL" dirty="0" err="1"/>
              <a:t>useless</a:t>
            </a:r>
            <a:r>
              <a:rPr lang="nl-NL" dirty="0"/>
              <a:t> trick question but </a:t>
            </a:r>
            <a:r>
              <a:rPr lang="nl-NL" dirty="0" err="1"/>
              <a:t>forgot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he </a:t>
            </a:r>
            <a:r>
              <a:rPr lang="nl-NL" dirty="0" err="1"/>
              <a:t>wrote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answer</a:t>
            </a:r>
            <a:r>
              <a:rPr lang="nl-NL" dirty="0"/>
              <a:t>. In </a:t>
            </a:r>
            <a:r>
              <a:rPr lang="nl-NL" dirty="0" err="1"/>
              <a:t>my</a:t>
            </a:r>
            <a:r>
              <a:rPr lang="nl-NL" dirty="0"/>
              <a:t> opinion </a:t>
            </a:r>
            <a:r>
              <a:rPr lang="nl-NL" dirty="0" err="1"/>
              <a:t>the</a:t>
            </a:r>
            <a:r>
              <a:rPr lang="nl-NL" dirty="0"/>
              <a:t> correct </a:t>
            </a:r>
            <a:r>
              <a:rPr lang="nl-NL" dirty="0" err="1"/>
              <a:t>answer</a:t>
            </a:r>
            <a:r>
              <a:rPr lang="nl-NL" dirty="0"/>
              <a:t> is “non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above</a:t>
            </a:r>
            <a:r>
              <a:rPr lang="nl-NL" dirty="0"/>
              <a:t>”! </a:t>
            </a:r>
            <a:r>
              <a:rPr lang="nl-NL" dirty="0" err="1"/>
              <a:t>Because</a:t>
            </a:r>
            <a:r>
              <a:rPr lang="nl-NL" dirty="0"/>
              <a:t> n is </a:t>
            </a:r>
            <a:r>
              <a:rPr lang="nl-NL" dirty="0" err="1"/>
              <a:t>said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package name </a:t>
            </a:r>
            <a:r>
              <a:rPr lang="nl-NL" dirty="0" err="1"/>
              <a:t>whilst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have been a module name!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6849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Note</a:t>
            </a:r>
            <a:r>
              <a:rPr lang="nl-NL" dirty="0"/>
              <a:t>: </a:t>
            </a:r>
            <a:r>
              <a:rPr lang="nl-NL" dirty="0" err="1"/>
              <a:t>adding</a:t>
            </a:r>
            <a:r>
              <a:rPr lang="nl-NL" dirty="0"/>
              <a:t> a new </a:t>
            </a:r>
            <a:r>
              <a:rPr lang="nl-NL" dirty="0" err="1"/>
              <a:t>developer</a:t>
            </a:r>
            <a:r>
              <a:rPr lang="nl-NL" dirty="0"/>
              <a:t> </a:t>
            </a:r>
            <a:r>
              <a:rPr lang="nl-NL" dirty="0" err="1"/>
              <a:t>meanse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a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module company. </a:t>
            </a:r>
            <a:r>
              <a:rPr lang="nl-NL" dirty="0" err="1"/>
              <a:t>This</a:t>
            </a:r>
            <a:r>
              <a:rPr lang="nl-NL" dirty="0"/>
              <a:t> kind of </a:t>
            </a:r>
            <a:r>
              <a:rPr lang="nl-NL" dirty="0" err="1"/>
              <a:t>violates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open/</a:t>
            </a:r>
            <a:r>
              <a:rPr lang="nl-NL" dirty="0" err="1"/>
              <a:t>closed</a:t>
            </a:r>
            <a:r>
              <a:rPr lang="nl-NL" dirty="0"/>
              <a:t> </a:t>
            </a:r>
            <a:r>
              <a:rPr lang="nl-NL" dirty="0" err="1"/>
              <a:t>principle</a:t>
            </a:r>
            <a:r>
              <a:rPr lang="nl-NL" dirty="0"/>
              <a:t>. Non </a:t>
            </a:r>
            <a:r>
              <a:rPr lang="nl-NL" dirty="0" err="1"/>
              <a:t>modular</a:t>
            </a:r>
            <a:r>
              <a:rPr lang="nl-NL" dirty="0"/>
              <a:t> </a:t>
            </a:r>
            <a:r>
              <a:rPr lang="nl-NL" dirty="0" err="1"/>
              <a:t>java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jar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new </a:t>
            </a:r>
            <a:r>
              <a:rPr lang="nl-NL" dirty="0" err="1"/>
              <a:t>developer</a:t>
            </a:r>
            <a:r>
              <a:rPr lang="nl-NL" dirty="0"/>
              <a:t> </a:t>
            </a:r>
            <a:r>
              <a:rPr lang="nl-NL" dirty="0" err="1"/>
              <a:t>implementation</a:t>
            </a:r>
            <a:r>
              <a:rPr lang="nl-NL" dirty="0"/>
              <a:t> is </a:t>
            </a:r>
            <a:r>
              <a:rPr lang="nl-NL" dirty="0" err="1"/>
              <a:t>available</a:t>
            </a:r>
            <a:r>
              <a:rPr lang="nl-NL" dirty="0"/>
              <a:t>, </a:t>
            </a:r>
            <a:r>
              <a:rPr lang="nl-NL" dirty="0" err="1"/>
              <a:t>mostly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achieved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adding</a:t>
            </a:r>
            <a:r>
              <a:rPr lang="nl-NL" dirty="0"/>
              <a:t> a </a:t>
            </a:r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pom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/>
              <a:t>Demo:</a:t>
            </a:r>
          </a:p>
          <a:p>
            <a:pPr marL="171450" indent="-171450">
              <a:buFontTx/>
              <a:buChar char="-"/>
            </a:pPr>
            <a:r>
              <a:rPr lang="nl-NL" dirty="0"/>
              <a:t>show code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compile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package </a:t>
            </a:r>
            <a:r>
              <a:rPr lang="nl-NL" dirty="0" err="1"/>
              <a:t>all</a:t>
            </a:r>
            <a:r>
              <a:rPr lang="nl-NL" dirty="0"/>
              <a:t> modules</a:t>
            </a:r>
          </a:p>
          <a:p>
            <a:pPr marL="171450" indent="-171450">
              <a:buFontTx/>
              <a:buChar char="-"/>
            </a:pPr>
            <a:r>
              <a:rPr lang="nl-NL" dirty="0"/>
              <a:t>run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example-service.sh</a:t>
            </a:r>
            <a:r>
              <a:rPr lang="nl-NL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272175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66B6-60EA-4E33-84EF-0FD79CD76074}" type="slidenum">
              <a:rPr lang="nl-NL" smtClean="0">
                <a:solidFill>
                  <a:prstClr val="black"/>
                </a:solidFill>
                <a:latin typeface="Calibri"/>
              </a:rPr>
              <a:pPr/>
              <a:t>51</a:t>
            </a:fld>
            <a:endParaRPr lang="nl-NL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934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Demo, empty module-info of </a:t>
            </a:r>
            <a:r>
              <a:rPr lang="nl-NL" dirty="0" err="1"/>
              <a:t>vehicle.api</a:t>
            </a:r>
            <a:r>
              <a:rPr lang="nl-NL" dirty="0"/>
              <a:t> module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compile</a:t>
            </a:r>
            <a:r>
              <a:rPr lang="nl-NL" dirty="0"/>
              <a:t> </a:t>
            </a:r>
            <a:r>
              <a:rPr lang="nl-NL" dirty="0" err="1"/>
              <a:t>then</a:t>
            </a:r>
            <a:r>
              <a:rPr lang="nl-NL" dirty="0"/>
              <a:t> check </a:t>
            </a:r>
            <a:r>
              <a:rPr lang="nl-NL" dirty="0" err="1"/>
              <a:t>the</a:t>
            </a:r>
            <a:r>
              <a:rPr lang="nl-NL" dirty="0"/>
              <a:t> target folder.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2432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Demo, </a:t>
            </a:r>
            <a:r>
              <a:rPr lang="nl-NL" dirty="0" err="1"/>
              <a:t>compile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2241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Of course…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writing</a:t>
            </a:r>
            <a:r>
              <a:rPr lang="nl-NL" dirty="0"/>
              <a:t> a module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general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smart </a:t>
            </a:r>
            <a:r>
              <a:rPr lang="nl-NL" dirty="0" err="1"/>
              <a:t>to</a:t>
            </a:r>
            <a:r>
              <a:rPr lang="nl-NL" dirty="0"/>
              <a:t> follow </a:t>
            </a:r>
            <a:r>
              <a:rPr lang="nl-NL" dirty="0" err="1"/>
              <a:t>this</a:t>
            </a:r>
            <a:r>
              <a:rPr lang="nl-NL" dirty="0"/>
              <a:t> approach. But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have a module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a </a:t>
            </a:r>
            <a:r>
              <a:rPr lang="nl-NL" dirty="0" err="1"/>
              <a:t>library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writing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useful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463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8612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7944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w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wmf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5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42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5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70055" y="517555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5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4000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257" y="3311826"/>
            <a:ext cx="1519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7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6169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2" y="122090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50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75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2" y="122090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50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53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2" y="1155704"/>
            <a:ext cx="5410947" cy="4707219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8" y="1150849"/>
            <a:ext cx="5325159" cy="471655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182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3" y="2428876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14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4" y="2781313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8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2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4" y="4095765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2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90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4" y="5400989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5" y="1155716"/>
            <a:ext cx="11281134" cy="106256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32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82139" y="116452"/>
            <a:ext cx="10687050" cy="55456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GB">
                <a:latin typeface="Univers 45 Light" pitchFamily="2" charset="0"/>
              </a:rPr>
              <a:t>Click to add title.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17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53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4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4" y="5051750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98662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53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4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4" y="5051750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41008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61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4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9BD6A8D-D4B2-4ABA-A23E-497588D8D207}" type="datetimeFigureOut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8/20/21</a:t>
            </a:fld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64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4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40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40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9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69930" y="517598"/>
            <a:ext cx="1139829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63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r">
              <a:lnSpc>
                <a:spcPts val="2999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lIns="91328" tIns="45664" rIns="91328" bIns="45664" anchor="b"/>
          <a:lstStyle>
            <a:lvl1pPr algn="r">
              <a:lnSpc>
                <a:spcPts val="3999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371" y="3311886"/>
            <a:ext cx="1519741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9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9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32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9742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8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8" y="530539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9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871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8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39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603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6" y="1155714"/>
            <a:ext cx="5410947" cy="4707219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0" y="1150859"/>
            <a:ext cx="5325159" cy="471655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33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5" y="242887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02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16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38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68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3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78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6" y="5400992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23" y="1155719"/>
            <a:ext cx="11281134" cy="106256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325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33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0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71" y="5051739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566972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33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0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71" y="5051739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86069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9"/>
            <a:ext cx="10363200" cy="1470025"/>
          </a:xfrm>
          <a:prstGeom prst="rect">
            <a:avLst/>
          </a:prstGeom>
        </p:spPr>
        <p:txBody>
          <a:bodyPr lIns="91328" tIns="45664" rIns="91328" bIns="45664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4"/>
            <a:ext cx="8534400" cy="17526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2" y="6356367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5" y="6356367"/>
            <a:ext cx="3860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7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mtClean="0">
                <a:solidFill>
                  <a:srgbClr val="009286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0989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tement with Supporting Text_N900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body" sz="quarter" idx="16" hasCustomPrompt="1"/>
          </p:nvPr>
        </p:nvSpPr>
        <p:spPr>
          <a:xfrm>
            <a:off x="6383522" y="2449229"/>
            <a:ext cx="1270801" cy="1"/>
          </a:xfrm>
          <a:prstGeom prst="line">
            <a:avLst/>
          </a:prstGeom>
          <a:ln w="101600">
            <a:solidFill>
              <a:schemeClr val="accent2"/>
            </a:solidFill>
          </a:ln>
        </p:spPr>
        <p:txBody>
          <a:bodyPr lIns="45720" tIns="22860" rIns="45720" bIns="22860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7"/>
          </p:nvPr>
        </p:nvSpPr>
        <p:spPr>
          <a:xfrm>
            <a:off x="889000" y="806450"/>
            <a:ext cx="4573093" cy="2816156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6000" b="0" i="0" spc="-60">
                <a:latin typeface="Circular Pro Bold"/>
                <a:ea typeface="Circular Pro" charset="0"/>
                <a:cs typeface="Circular Pro Bold"/>
              </a:defRPr>
            </a:lvl1pPr>
          </a:lstStyle>
          <a:p>
            <a:r>
              <a:t>Big statement with support</a:t>
            </a:r>
          </a:p>
        </p:txBody>
      </p:sp>
      <p:sp>
        <p:nvSpPr>
          <p:cNvPr id="15" name="Shape 159"/>
          <p:cNvSpPr>
            <a:spLocks noGrp="1"/>
          </p:cNvSpPr>
          <p:nvPr>
            <p:ph type="body" sz="quarter" idx="13"/>
          </p:nvPr>
        </p:nvSpPr>
        <p:spPr>
          <a:xfrm>
            <a:off x="6383522" y="2857826"/>
            <a:ext cx="4924321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>
                    <a:alpha val="30000"/>
                  </a:schemeClr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Please remember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Using a lot of text on slides is like reading your notes to your audience. Not presenting.</a:t>
            </a:r>
          </a:p>
        </p:txBody>
      </p:sp>
      <p:sp>
        <p:nvSpPr>
          <p:cNvPr id="16" name="Shape 160"/>
          <p:cNvSpPr>
            <a:spLocks noGrp="1"/>
          </p:cNvSpPr>
          <p:nvPr>
            <p:ph type="body" sz="quarter" idx="14"/>
          </p:nvPr>
        </p:nvSpPr>
        <p:spPr>
          <a:xfrm>
            <a:off x="6383523" y="4728171"/>
            <a:ext cx="4924322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>
                    <a:alpha val="30000"/>
                  </a:schemeClr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Less is more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If you don’t need any of the points, don’t use them. We don’t believe in filler, baby!</a:t>
            </a:r>
          </a:p>
        </p:txBody>
      </p:sp>
      <p:sp>
        <p:nvSpPr>
          <p:cNvPr id="18" name="Shape 161"/>
          <p:cNvSpPr>
            <a:spLocks noGrp="1"/>
          </p:cNvSpPr>
          <p:nvPr>
            <p:ph type="body" sz="quarter" idx="15"/>
          </p:nvPr>
        </p:nvSpPr>
        <p:spPr>
          <a:xfrm>
            <a:off x="6383523" y="923033"/>
            <a:ext cx="4924322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/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Spacing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Hold down *Shift* to drag when moving the bar to make sure it stays properly aligned.</a:t>
            </a:r>
          </a:p>
        </p:txBody>
      </p:sp>
    </p:spTree>
    <p:extLst>
      <p:ext uri="{BB962C8B-B14F-4D97-AF65-F5344CB8AC3E}">
        <p14:creationId xmlns:p14="http://schemas.microsoft.com/office/powerpoint/2010/main" val="241725090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5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5" y="3529021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31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119551" y="488928"/>
            <a:ext cx="1239063" cy="703528"/>
          </a:xfrm>
          <a:prstGeom prst="rect">
            <a:avLst/>
          </a:prstGeom>
          <a:noFill/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1" y="487938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1" y="4480404"/>
            <a:ext cx="8257117" cy="381000"/>
          </a:xfrm>
          <a:prstGeom prst="rect">
            <a:avLst/>
          </a:prstGeom>
        </p:spPr>
        <p:txBody>
          <a:bodyPr lIns="102365" tIns="51182" rIns="102365" bIns="51182"/>
          <a:lstStyle>
            <a:lvl1pPr marL="0" indent="0" algn="r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defRPr sz="3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1" y="3910338"/>
            <a:ext cx="8257117" cy="508000"/>
          </a:xfrm>
          <a:prstGeom prst="rect">
            <a:avLst/>
          </a:prstGeom>
        </p:spPr>
        <p:txBody>
          <a:bodyPr lIns="102365" tIns="51182" rIns="102365" bIns="51182" anchor="b"/>
          <a:lstStyle>
            <a:lvl1pPr algn="r">
              <a:lnSpc>
                <a:spcPts val="4477"/>
              </a:lnSpc>
              <a:defRPr sz="45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664128" y="3283213"/>
            <a:ext cx="1646226" cy="703528"/>
          </a:xfrm>
          <a:prstGeom prst="rect">
            <a:avLst/>
          </a:prstGeom>
          <a:noFill/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8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8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1230" fontAlgn="base">
                <a:spcBef>
                  <a:spcPct val="0"/>
                </a:spcBef>
                <a:spcAft>
                  <a:spcPct val="0"/>
                </a:spcAft>
              </a:pPr>
              <a:endParaRPr lang="en-GB" sz="1600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1230" fontAlgn="base">
                <a:spcBef>
                  <a:spcPct val="0"/>
                </a:spcBef>
                <a:spcAft>
                  <a:spcPct val="0"/>
                </a:spcAft>
              </a:pPr>
              <a:endParaRPr lang="en-GB" sz="1600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99266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03" y="1220882"/>
            <a:ext cx="10997655" cy="488108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3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2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34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03" y="1220882"/>
            <a:ext cx="10997655" cy="488108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3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3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21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31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39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045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21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6" y="1155703"/>
            <a:ext cx="5410947" cy="4707219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30" y="1150845"/>
            <a:ext cx="5325159" cy="4716554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13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21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5" y="2428879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0" y="2428884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03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1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30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3" y="3743333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55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4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3" y="5048560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6" y="5400979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07" y="1155701"/>
            <a:ext cx="11281134" cy="1062566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latin typeface="Univers 45 Light" pitchFamily="2" charset="0"/>
              </a:defRPr>
            </a:lvl4pPr>
            <a:lvl5pPr>
              <a:defRPr sz="13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71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2365" tIns="51182" rIns="102365" bIns="51182" numCol="1" rtlCol="0" anchor="t" anchorCtr="0" compatLnSpc="1">
            <a:prstTxWarp prst="textNoShape">
              <a:avLst/>
            </a:prstTxWarp>
          </a:bodyPr>
          <a:lstStyle/>
          <a:p>
            <a:pPr defTabSz="116760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1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67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19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49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45" y="5051721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524444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94C23C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2365" tIns="51182" rIns="102365" bIns="51182" numCol="1" rtlCol="0" anchor="t" anchorCtr="0" compatLnSpc="1">
            <a:prstTxWarp prst="textNoShape">
              <a:avLst/>
            </a:prstTxWarp>
          </a:bodyPr>
          <a:lstStyle/>
          <a:p>
            <a:pPr defTabSz="116760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1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67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19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49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45" y="5051721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408816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3"/>
            <a:ext cx="10363200" cy="1470025"/>
          </a:xfrm>
          <a:prstGeom prst="rect">
            <a:avLst/>
          </a:prstGeom>
        </p:spPr>
        <p:txBody>
          <a:bodyPr lIns="102365" tIns="51182" rIns="102365" bIns="51182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3"/>
            <a:ext cx="8534400" cy="1752600"/>
          </a:xfrm>
          <a:prstGeom prst="rect">
            <a:avLst/>
          </a:prstGeom>
        </p:spPr>
        <p:txBody>
          <a:bodyPr lIns="102365" tIns="51182" rIns="102365" bIns="51182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1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0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2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4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2" y="6356352"/>
            <a:ext cx="2844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5" y="6356352"/>
            <a:ext cx="3860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z="1600" smtClean="0">
                <a:solidFill>
                  <a:srgbClr val="009286"/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 sz="160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8243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5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7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9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10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2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3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1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" y="-7198"/>
            <a:ext cx="12186571" cy="13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2" y="1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2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3"/>
            <a:ext cx="7717130" cy="436017"/>
          </a:xfrm>
        </p:spPr>
        <p:txBody>
          <a:bodyPr anchor="b"/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0"/>
            <a:ext cx="7698001" cy="200055"/>
          </a:xfrm>
        </p:spPr>
        <p:txBody>
          <a:bodyPr/>
          <a:lstStyle>
            <a:lvl1pPr marL="0" indent="0" algn="r">
              <a:buNone/>
              <a:defRPr sz="13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19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8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5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7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96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1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35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54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6480197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" y="-7198"/>
            <a:ext cx="12186571" cy="13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 b="455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7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9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11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12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3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4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5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16" name="Group 24"/>
          <p:cNvGrpSpPr>
            <a:grpSpLocks/>
          </p:cNvGrpSpPr>
          <p:nvPr userDrawn="1"/>
        </p:nvGrpSpPr>
        <p:grpSpPr bwMode="auto">
          <a:xfrm>
            <a:off x="2" y="1"/>
            <a:ext cx="12188380" cy="816395"/>
            <a:chOff x="0" y="0"/>
            <a:chExt cx="6734" cy="567"/>
          </a:xfrm>
        </p:grpSpPr>
        <p:sp>
          <p:nvSpPr>
            <p:cNvPr id="17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8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pic>
        <p:nvPicPr>
          <p:cNvPr id="19" name="Picture 14" descr="AA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1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22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3"/>
            <a:ext cx="7717130" cy="436017"/>
          </a:xfrm>
        </p:spPr>
        <p:txBody>
          <a:bodyPr anchor="b"/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0"/>
            <a:ext cx="7698001" cy="200055"/>
          </a:xfrm>
        </p:spPr>
        <p:txBody>
          <a:bodyPr/>
          <a:lstStyle>
            <a:lvl1pPr marL="0" indent="0" algn="r">
              <a:buNone/>
              <a:defRPr sz="13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19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8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5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7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96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1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35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54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365491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5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7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Rectangle 31"/>
          <p:cNvSpPr>
            <a:spLocks noChangeArrowheads="1"/>
          </p:cNvSpPr>
          <p:nvPr userDrawn="1"/>
        </p:nvSpPr>
        <p:spPr bwMode="auto">
          <a:xfrm>
            <a:off x="1" y="4246115"/>
            <a:ext cx="5931293" cy="814954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12" name="Rechthoek 16"/>
          <p:cNvSpPr/>
          <p:nvPr userDrawn="1"/>
        </p:nvSpPr>
        <p:spPr>
          <a:xfrm>
            <a:off x="0" y="1"/>
            <a:ext cx="12192000" cy="1176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56" tIns="45529" rIns="91056" bIns="45529" anchor="ctr"/>
          <a:lstStyle/>
          <a:p>
            <a:pPr algn="ctr" defTabSz="1038646">
              <a:defRPr/>
            </a:pPr>
            <a:endParaRPr lang="nl-NL" sz="2100">
              <a:solidFill>
                <a:prstClr val="white"/>
              </a:solidFill>
            </a:endParaRPr>
          </a:p>
        </p:txBody>
      </p:sp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293336" y="3020804"/>
            <a:ext cx="1905904" cy="40747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5" y="3886175"/>
            <a:ext cx="7717130" cy="436017"/>
          </a:xfrm>
        </p:spPr>
        <p:txBody>
          <a:bodyPr/>
          <a:lstStyle>
            <a:lvl1pPr algn="r"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72438" y="4744968"/>
            <a:ext cx="7721122" cy="246221"/>
          </a:xfrm>
        </p:spPr>
        <p:txBody>
          <a:bodyPr anchor="b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51932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86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579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772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966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15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35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545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4399616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70594" y="6423166"/>
            <a:ext cx="1232594" cy="24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64055" y="1339061"/>
            <a:ext cx="9853512" cy="1384995"/>
          </a:xfr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defRPr b="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3pPr>
            <a:lvl4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4pPr>
            <a:lvl5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647FC-EAE2-486D-B070-8C7F9BE84968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66253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64614" y="1339061"/>
            <a:ext cx="4603815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423606" y="1327500"/>
            <a:ext cx="4593960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29853-1BC6-4013-B9B3-8B901DF8D41D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910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2" y="1155704"/>
            <a:ext cx="5410947" cy="4707219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3" y="1150849"/>
            <a:ext cx="5325159" cy="471655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356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18" y="1151880"/>
            <a:ext cx="10199216" cy="5721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6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8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9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0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 userDrawn="1"/>
        </p:nvGrpSpPr>
        <p:grpSpPr bwMode="auto">
          <a:xfrm>
            <a:off x="3622" y="1"/>
            <a:ext cx="12188380" cy="816395"/>
            <a:chOff x="0" y="0"/>
            <a:chExt cx="6734" cy="567"/>
          </a:xfrm>
        </p:grpSpPr>
        <p:sp>
          <p:nvSpPr>
            <p:cNvPr id="13" name="Rectangle 21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defTabSz="1036638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defTabSz="1036638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5" name="Picture 23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7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grpSp>
        <p:nvGrpSpPr>
          <p:cNvPr id="1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221842"/>
            <a:ext cx="7717130" cy="436017"/>
          </a:xfrm>
        </p:spPr>
        <p:txBody>
          <a:bodyPr anchor="b"/>
          <a:lstStyle>
            <a:lvl1pPr algn="r"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4" y="4755834"/>
            <a:ext cx="7698001" cy="246221"/>
          </a:xfrm>
        </p:spPr>
        <p:txBody>
          <a:bodyPr/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517983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wer goals - 4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rc 28"/>
          <p:cNvSpPr>
            <a:spLocks/>
          </p:cNvSpPr>
          <p:nvPr userDrawn="1"/>
        </p:nvSpPr>
        <p:spPr bwMode="auto">
          <a:xfrm flipH="1" flipV="1">
            <a:off x="317381" y="2871686"/>
            <a:ext cx="5073084" cy="3681514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lIns="100140" tIns="52073" rIns="100140" bIns="52073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0" name="Line 7"/>
          <p:cNvSpPr>
            <a:spLocks noChangeShapeType="1"/>
          </p:cNvSpPr>
          <p:nvPr userDrawn="1"/>
        </p:nvSpPr>
        <p:spPr bwMode="auto">
          <a:xfrm flipH="1">
            <a:off x="486461" y="1024449"/>
            <a:ext cx="9948257" cy="2072214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2" name="Line 8"/>
          <p:cNvSpPr>
            <a:spLocks noChangeShapeType="1"/>
          </p:cNvSpPr>
          <p:nvPr userDrawn="1"/>
        </p:nvSpPr>
        <p:spPr bwMode="auto">
          <a:xfrm flipV="1">
            <a:off x="4207715" y="1385317"/>
            <a:ext cx="6795447" cy="487091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3" name="Rectangle 94"/>
          <p:cNvSpPr/>
          <p:nvPr userDrawn="1"/>
        </p:nvSpPr>
        <p:spPr bwMode="auto">
          <a:xfrm>
            <a:off x="-33972" y="6262119"/>
            <a:ext cx="12225972" cy="595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4" name="Rectangle 89"/>
          <p:cNvSpPr/>
          <p:nvPr userDrawn="1"/>
        </p:nvSpPr>
        <p:spPr bwMode="auto">
          <a:xfrm>
            <a:off x="-33970" y="1"/>
            <a:ext cx="753955" cy="6283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2" name="Line 8"/>
          <p:cNvSpPr>
            <a:spLocks noChangeShapeType="1"/>
          </p:cNvSpPr>
          <p:nvPr userDrawn="1"/>
        </p:nvSpPr>
        <p:spPr bwMode="auto">
          <a:xfrm flipV="1">
            <a:off x="8078207" y="1537718"/>
            <a:ext cx="3128153" cy="4718508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87788" tIns="45650" rIns="87788" bIns="45650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64" name="Arc 9"/>
          <p:cNvSpPr>
            <a:spLocks/>
          </p:cNvSpPr>
          <p:nvPr userDrawn="1"/>
        </p:nvSpPr>
        <p:spPr bwMode="auto">
          <a:xfrm rot="10800000">
            <a:off x="9771633" y="677619"/>
            <a:ext cx="1872558" cy="95584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1"/>
            </a:solidFill>
            <a:round/>
            <a:headEnd/>
            <a:tailEnd/>
          </a:ln>
        </p:spPr>
        <p:txBody>
          <a:bodyPr rot="10800000" lIns="0" tIns="0" rIns="0" bIns="0" anchor="ctr"/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 </a:t>
            </a:r>
          </a:p>
        </p:txBody>
      </p:sp>
      <p:sp>
        <p:nvSpPr>
          <p:cNvPr id="65" name="Text Box 159"/>
          <p:cNvSpPr txBox="1">
            <a:spLocks noChangeArrowheads="1"/>
          </p:cNvSpPr>
          <p:nvPr userDrawn="1"/>
        </p:nvSpPr>
        <p:spPr bwMode="auto">
          <a:xfrm rot="10800000">
            <a:off x="722192" y="554110"/>
            <a:ext cx="10921996" cy="582440"/>
          </a:xfrm>
          <a:prstGeom prst="rect">
            <a:avLst/>
          </a:prstGeom>
          <a:solidFill>
            <a:schemeClr val="accent2"/>
          </a:solidFill>
          <a:ln w="12700" algn="ctr">
            <a:noFill/>
            <a:miter lim="800000"/>
            <a:headEnd/>
            <a:tailEnd/>
          </a:ln>
        </p:spPr>
        <p:txBody>
          <a:bodyPr rot="10800000" lIns="0" tIns="0" rIns="0" bIns="0" anchor="ctr"/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 sz="1300" b="1">
              <a:solidFill>
                <a:srgbClr val="FFFFFF"/>
              </a:solidFill>
              <a:latin typeface="Arial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66" name="Rectangle 80"/>
          <p:cNvSpPr/>
          <p:nvPr userDrawn="1"/>
        </p:nvSpPr>
        <p:spPr bwMode="auto">
          <a:xfrm>
            <a:off x="11660590" y="566083"/>
            <a:ext cx="531411" cy="577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7" name="TextBox 54"/>
          <p:cNvSpPr txBox="1">
            <a:spLocks noChangeArrowheads="1"/>
          </p:cNvSpPr>
          <p:nvPr userDrawn="1"/>
        </p:nvSpPr>
        <p:spPr bwMode="auto">
          <a:xfrm rot="1865884">
            <a:off x="9927465" y="1026540"/>
            <a:ext cx="1208731" cy="31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0759" tIns="55381" rIns="110759" bIns="55381">
            <a:spAutoFit/>
          </a:bodyPr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sz="1300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Goals</a:t>
            </a:r>
          </a:p>
        </p:txBody>
      </p:sp>
      <p:sp>
        <p:nvSpPr>
          <p:cNvPr id="69" name="Tijdelijke aanduiding voor tekst 46"/>
          <p:cNvSpPr>
            <a:spLocks noGrp="1"/>
          </p:cNvSpPr>
          <p:nvPr>
            <p:ph type="body" sz="quarter" idx="10" hasCustomPrompt="1"/>
          </p:nvPr>
        </p:nvSpPr>
        <p:spPr>
          <a:xfrm>
            <a:off x="798846" y="588135"/>
            <a:ext cx="1881161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1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0" name="Tijdelijke aanduiding voor tekst 46"/>
          <p:cNvSpPr>
            <a:spLocks noGrp="1"/>
          </p:cNvSpPr>
          <p:nvPr>
            <p:ph type="body" sz="quarter" idx="11" hasCustomPrompt="1"/>
          </p:nvPr>
        </p:nvSpPr>
        <p:spPr>
          <a:xfrm>
            <a:off x="3075229" y="588135"/>
            <a:ext cx="3771678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2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1" name="Tijdelijke aanduiding voor tekst 46"/>
          <p:cNvSpPr>
            <a:spLocks noGrp="1"/>
          </p:cNvSpPr>
          <p:nvPr>
            <p:ph type="body" sz="quarter" idx="12" hasCustomPrompt="1"/>
          </p:nvPr>
        </p:nvSpPr>
        <p:spPr>
          <a:xfrm>
            <a:off x="7217734" y="599715"/>
            <a:ext cx="2685997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3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3" name="Tijdelijke aanduiding voor tekst 46"/>
          <p:cNvSpPr>
            <a:spLocks noGrp="1"/>
          </p:cNvSpPr>
          <p:nvPr>
            <p:ph type="body" sz="quarter" idx="13" hasCustomPrompt="1"/>
          </p:nvPr>
        </p:nvSpPr>
        <p:spPr>
          <a:xfrm rot="2039039">
            <a:off x="9822206" y="873813"/>
            <a:ext cx="1881161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</a:t>
            </a:r>
          </a:p>
        </p:txBody>
      </p:sp>
      <p:sp>
        <p:nvSpPr>
          <p:cNvPr id="75" name="Tijdelijke aanduiding voor tekst 46"/>
          <p:cNvSpPr>
            <a:spLocks noGrp="1"/>
          </p:cNvSpPr>
          <p:nvPr>
            <p:ph type="body" sz="quarter" idx="16" hasCustomPrompt="1"/>
          </p:nvPr>
        </p:nvSpPr>
        <p:spPr>
          <a:xfrm>
            <a:off x="595341" y="6283781"/>
            <a:ext cx="3366075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Product area 2</a:t>
            </a:r>
          </a:p>
        </p:txBody>
      </p:sp>
      <p:sp>
        <p:nvSpPr>
          <p:cNvPr id="82" name="Arc 6"/>
          <p:cNvSpPr>
            <a:spLocks/>
          </p:cNvSpPr>
          <p:nvPr userDrawn="1"/>
        </p:nvSpPr>
        <p:spPr bwMode="auto">
          <a:xfrm flipH="1" flipV="1">
            <a:off x="2813831" y="670407"/>
            <a:ext cx="8830359" cy="4488191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3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85" name="TextBox 54"/>
          <p:cNvSpPr txBox="1">
            <a:spLocks noChangeArrowheads="1"/>
          </p:cNvSpPr>
          <p:nvPr userDrawn="1"/>
        </p:nvSpPr>
        <p:spPr bwMode="auto">
          <a:xfrm rot="423852">
            <a:off x="7945766" y="4836844"/>
            <a:ext cx="2850046" cy="31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0759" tIns="55381" rIns="110759" bIns="55381">
            <a:spAutoFit/>
          </a:bodyPr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sz="1300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 </a:t>
            </a:r>
          </a:p>
        </p:txBody>
      </p:sp>
      <p:sp>
        <p:nvSpPr>
          <p:cNvPr id="86" name="Arc 28"/>
          <p:cNvSpPr>
            <a:spLocks/>
          </p:cNvSpPr>
          <p:nvPr userDrawn="1"/>
        </p:nvSpPr>
        <p:spPr bwMode="auto">
          <a:xfrm flipH="1" flipV="1">
            <a:off x="6971672" y="890662"/>
            <a:ext cx="4676764" cy="2319890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5" name="Line 7"/>
          <p:cNvSpPr>
            <a:spLocks noChangeShapeType="1"/>
          </p:cNvSpPr>
          <p:nvPr userDrawn="1"/>
        </p:nvSpPr>
        <p:spPr bwMode="auto">
          <a:xfrm flipH="1">
            <a:off x="728233" y="1385317"/>
            <a:ext cx="9617511" cy="388726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6" name="Rectangle 20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 rot="16200000" flipH="1">
            <a:off x="-412166" y="1846441"/>
            <a:ext cx="1816288" cy="434483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  <a:defRPr/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52" name="Rectangle 20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 flipH="1">
            <a:off x="8220652" y="6262670"/>
            <a:ext cx="3423548" cy="358477"/>
          </a:xfrm>
          <a:prstGeom prst="rect">
            <a:avLst/>
          </a:prstGeom>
          <a:solidFill>
            <a:srgbClr val="FF9933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  <a:sym typeface="WingDings" pitchFamily="2" charset="2"/>
            </a:endParaRPr>
          </a:p>
        </p:txBody>
      </p:sp>
      <p:sp>
        <p:nvSpPr>
          <p:cNvPr id="58" name="Tijdelijke aanduiding voor tekst 46"/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358847" y="1923821"/>
            <a:ext cx="1728887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1</a:t>
            </a:r>
          </a:p>
        </p:txBody>
      </p:sp>
      <p:sp>
        <p:nvSpPr>
          <p:cNvPr id="59" name="Tijdelijke aanduiding voor tekst 46"/>
          <p:cNvSpPr>
            <a:spLocks noGrp="1"/>
          </p:cNvSpPr>
          <p:nvPr>
            <p:ph type="body" sz="quarter" idx="15" hasCustomPrompt="1"/>
          </p:nvPr>
        </p:nvSpPr>
        <p:spPr>
          <a:xfrm>
            <a:off x="8558983" y="6302669"/>
            <a:ext cx="2707275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5</a:t>
            </a:r>
          </a:p>
        </p:txBody>
      </p:sp>
      <p:sp>
        <p:nvSpPr>
          <p:cNvPr id="60" name="Rectangle 20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 flipH="1">
            <a:off x="4371913" y="6264641"/>
            <a:ext cx="3562802" cy="356508"/>
          </a:xfrm>
          <a:prstGeom prst="rect">
            <a:avLst/>
          </a:prstGeom>
          <a:solidFill>
            <a:srgbClr val="7030A0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  <a:sym typeface="WingDings" pitchFamily="2" charset="2"/>
            </a:endParaRPr>
          </a:p>
        </p:txBody>
      </p:sp>
      <p:sp>
        <p:nvSpPr>
          <p:cNvPr id="61" name="Tijdelijke aanduiding voor tekst 46"/>
          <p:cNvSpPr>
            <a:spLocks noGrp="1"/>
          </p:cNvSpPr>
          <p:nvPr>
            <p:ph type="body" sz="quarter" idx="17" hasCustomPrompt="1"/>
          </p:nvPr>
        </p:nvSpPr>
        <p:spPr>
          <a:xfrm>
            <a:off x="4822314" y="6302670"/>
            <a:ext cx="2783123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4</a:t>
            </a:r>
          </a:p>
        </p:txBody>
      </p:sp>
      <p:sp>
        <p:nvSpPr>
          <p:cNvPr id="47" name="Rectangle 20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 rot="16200000" flipH="1">
            <a:off x="-501956" y="3943900"/>
            <a:ext cx="1991319" cy="43903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  <a:defRPr/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48" name="Tijdelijke aanduiding voor tekst 46"/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-304114" y="4037760"/>
            <a:ext cx="1663847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2</a:t>
            </a:r>
          </a:p>
        </p:txBody>
      </p:sp>
      <p:sp>
        <p:nvSpPr>
          <p:cNvPr id="3" name="Freeform 2"/>
          <p:cNvSpPr/>
          <p:nvPr userDrawn="1"/>
        </p:nvSpPr>
        <p:spPr>
          <a:xfrm>
            <a:off x="278736" y="5354081"/>
            <a:ext cx="3793710" cy="1267067"/>
          </a:xfrm>
          <a:custGeom>
            <a:avLst/>
            <a:gdLst>
              <a:gd name="connsiteX0" fmla="*/ 381000 w 3327400"/>
              <a:gd name="connsiteY0" fmla="*/ 0 h 1397000"/>
              <a:gd name="connsiteX1" fmla="*/ 0 w 3327400"/>
              <a:gd name="connsiteY1" fmla="*/ 0 h 1397000"/>
              <a:gd name="connsiteX2" fmla="*/ 0 w 3327400"/>
              <a:gd name="connsiteY2" fmla="*/ 1397000 h 1397000"/>
              <a:gd name="connsiteX3" fmla="*/ 3327400 w 3327400"/>
              <a:gd name="connsiteY3" fmla="*/ 1397000 h 1397000"/>
              <a:gd name="connsiteX4" fmla="*/ 3327400 w 3327400"/>
              <a:gd name="connsiteY4" fmla="*/ 1003300 h 1397000"/>
              <a:gd name="connsiteX5" fmla="*/ 381000 w 3327400"/>
              <a:gd name="connsiteY5" fmla="*/ 1003300 h 1397000"/>
              <a:gd name="connsiteX6" fmla="*/ 381000 w 3327400"/>
              <a:gd name="connsiteY6" fmla="*/ 0 h 139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7400" h="1397000">
                <a:moveTo>
                  <a:pt x="381000" y="0"/>
                </a:moveTo>
                <a:lnTo>
                  <a:pt x="0" y="0"/>
                </a:lnTo>
                <a:lnTo>
                  <a:pt x="0" y="1397000"/>
                </a:lnTo>
                <a:lnTo>
                  <a:pt x="3327400" y="1397000"/>
                </a:lnTo>
                <a:lnTo>
                  <a:pt x="3327400" y="1003300"/>
                </a:lnTo>
                <a:lnTo>
                  <a:pt x="381000" y="1003300"/>
                </a:lnTo>
                <a:lnTo>
                  <a:pt x="381000" y="0"/>
                </a:lnTo>
                <a:close/>
              </a:path>
            </a:pathLst>
          </a:custGeom>
          <a:solidFill>
            <a:srgbClr val="00B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6638" fontAlgn="base">
              <a:spcBef>
                <a:spcPct val="0"/>
              </a:spcBef>
              <a:spcAft>
                <a:spcPct val="0"/>
              </a:spcAft>
            </a:pPr>
            <a:endParaRPr lang="en-GB" sz="2100">
              <a:solidFill>
                <a:prstClr val="white"/>
              </a:solidFill>
            </a:endParaRPr>
          </a:p>
        </p:txBody>
      </p:sp>
      <p:sp>
        <p:nvSpPr>
          <p:cNvPr id="49" name="Tijdelijke aanduiding voor tekst 46"/>
          <p:cNvSpPr>
            <a:spLocks noGrp="1"/>
          </p:cNvSpPr>
          <p:nvPr>
            <p:ph type="body" sz="quarter" idx="19" hasCustomPrompt="1"/>
          </p:nvPr>
        </p:nvSpPr>
        <p:spPr>
          <a:xfrm>
            <a:off x="1005840" y="6302669"/>
            <a:ext cx="2783123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3</a:t>
            </a:r>
          </a:p>
        </p:txBody>
      </p:sp>
      <p:sp>
        <p:nvSpPr>
          <p:cNvPr id="50" name="Rectangle 89"/>
          <p:cNvSpPr/>
          <p:nvPr userDrawn="1"/>
        </p:nvSpPr>
        <p:spPr bwMode="auto">
          <a:xfrm>
            <a:off x="11660590" y="1"/>
            <a:ext cx="531411" cy="6283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 userDrawn="1"/>
        </p:nvSpPr>
        <p:spPr bwMode="auto">
          <a:xfrm>
            <a:off x="712603" y="554117"/>
            <a:ext cx="10931595" cy="5708554"/>
          </a:xfrm>
          <a:prstGeom prst="rect">
            <a:avLst/>
          </a:prstGeom>
          <a:noFill/>
          <a:ln w="9525">
            <a:solidFill>
              <a:srgbClr val="003366"/>
            </a:solidFill>
            <a:miter lim="800000"/>
            <a:headEnd/>
            <a:tailEnd/>
          </a:ln>
        </p:spPr>
        <p:txBody>
          <a:bodyPr wrap="none" lIns="83795" tIns="43574" rIns="83795" bIns="43574" anchor="ctr"/>
          <a:lstStyle/>
          <a:p>
            <a:pPr defTabSz="88973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charset="0"/>
              <a:ea typeface="ＭＳ Ｐゴシック" pitchFamily="34" charset="-128"/>
              <a:cs typeface="Arial" pitchFamily="34" charset="0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713219" y="1136549"/>
            <a:ext cx="928616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501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16097"/>
            <a:ext cx="9144000" cy="147999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94037"/>
            <a:ext cx="9144000" cy="915099"/>
          </a:xfrm>
        </p:spPr>
        <p:txBody>
          <a:bodyPr/>
          <a:lstStyle>
            <a:lvl1pPr marL="0" indent="0" algn="l">
              <a:buNone/>
              <a:defRPr sz="3200"/>
            </a:lvl1pPr>
            <a:lvl2pPr marL="609585" indent="0" algn="ctr">
              <a:buNone/>
              <a:defRPr sz="270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00"/>
            </a:lvl4pPr>
            <a:lvl5pPr marL="2438339" indent="0" algn="ctr">
              <a:buNone/>
              <a:defRPr sz="2100"/>
            </a:lvl5pPr>
            <a:lvl6pPr marL="3047924" indent="0" algn="ctr">
              <a:buNone/>
              <a:defRPr sz="2100"/>
            </a:lvl6pPr>
            <a:lvl7pPr marL="3657509" indent="0" algn="ctr">
              <a:buNone/>
              <a:defRPr sz="2100"/>
            </a:lvl7pPr>
            <a:lvl8pPr marL="4267093" indent="0" algn="ctr">
              <a:buNone/>
              <a:defRPr sz="2100"/>
            </a:lvl8pPr>
            <a:lvl9pPr marL="4876678" indent="0" algn="ctr">
              <a:buNone/>
              <a:defRPr sz="21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538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9651" y="1062575"/>
            <a:ext cx="9144000" cy="769372"/>
          </a:xfrm>
        </p:spPr>
        <p:txBody>
          <a:bodyPr anchor="b">
            <a:normAutofit/>
          </a:bodyPr>
          <a:lstStyle>
            <a:lvl1pPr algn="ctr"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9651" y="1829896"/>
            <a:ext cx="9144000" cy="457549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09585" indent="0" algn="ctr">
              <a:buNone/>
              <a:defRPr sz="270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00"/>
            </a:lvl4pPr>
            <a:lvl5pPr marL="2438339" indent="0" algn="ctr">
              <a:buNone/>
              <a:defRPr sz="2100"/>
            </a:lvl5pPr>
            <a:lvl6pPr marL="3047924" indent="0" algn="ctr">
              <a:buNone/>
              <a:defRPr sz="2100"/>
            </a:lvl6pPr>
            <a:lvl7pPr marL="3657509" indent="0" algn="ctr">
              <a:buNone/>
              <a:defRPr sz="2100"/>
            </a:lvl7pPr>
            <a:lvl8pPr marL="4267093" indent="0" algn="ctr">
              <a:buNone/>
              <a:defRPr sz="2100"/>
            </a:lvl8pPr>
            <a:lvl9pPr marL="4876678" indent="0" algn="ctr">
              <a:buNone/>
              <a:defRPr sz="21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355" y="2440311"/>
            <a:ext cx="3227293" cy="3603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-15270" r="69878" b="15270"/>
          <a:stretch/>
        </p:blipFill>
        <p:spPr>
          <a:xfrm>
            <a:off x="11241024" y="4702237"/>
            <a:ext cx="950977" cy="2155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39061" r="63943" b="-3533"/>
          <a:stretch/>
        </p:blipFill>
        <p:spPr>
          <a:xfrm rot="10800000">
            <a:off x="-12192" y="5462016"/>
            <a:ext cx="1075525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80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13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4"/>
          </p:nvPr>
        </p:nvSpPr>
        <p:spPr bwMode="gray">
          <a:xfrm>
            <a:off x="849718" y="1454459"/>
            <a:ext cx="4921856" cy="6951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17" tIns="60958" rIns="121917" bIns="60958" numCol="1" anchor="b" anchorCtr="0" compatLnSpc="1">
            <a:prstTxWarp prst="textNoShape">
              <a:avLst/>
            </a:prstTxWarp>
            <a:normAutofit/>
          </a:bodyPr>
          <a:lstStyle>
            <a:lvl1pPr>
              <a:defRPr lang="en-US" sz="2400" b="1" dirty="0" smtClean="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849718" y="2149560"/>
            <a:ext cx="4921856" cy="4100555"/>
          </a:xfrm>
        </p:spPr>
        <p:txBody>
          <a:bodyPr/>
          <a:lstStyle>
            <a:lvl1pPr>
              <a:spcBef>
                <a:spcPts val="1333"/>
              </a:spcBef>
              <a:defRPr sz="2700"/>
            </a:lvl1pPr>
            <a:lvl2pPr>
              <a:spcBef>
                <a:spcPts val="667"/>
              </a:spcBef>
              <a:defRPr sz="2400"/>
            </a:lvl2pPr>
            <a:lvl3pPr>
              <a:spcBef>
                <a:spcPts val="667"/>
              </a:spcBef>
              <a:defRPr sz="2100"/>
            </a:lvl3pPr>
            <a:lvl4pPr>
              <a:spcBef>
                <a:spcPts val="667"/>
              </a:spcBef>
              <a:defRPr sz="1900"/>
            </a:lvl4pPr>
            <a:lvl5pPr marL="2285943" indent="-304792">
              <a:spcBef>
                <a:spcPts val="667"/>
              </a:spcBef>
              <a:defRPr sz="19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431944" y="1454459"/>
            <a:ext cx="4921856" cy="6951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17" tIns="60958" rIns="121917" bIns="60958" numCol="1" anchor="b" anchorCtr="0" compatLnSpc="1">
            <a:prstTxWarp prst="textNoShape">
              <a:avLst/>
            </a:prstTxWarp>
            <a:normAutofit/>
          </a:bodyPr>
          <a:lstStyle>
            <a:lvl1pPr>
              <a:defRPr lang="en-US" sz="2400" b="1" dirty="0" smtClean="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6431944" y="2149560"/>
            <a:ext cx="4921856" cy="4100555"/>
          </a:xfrm>
        </p:spPr>
        <p:txBody>
          <a:bodyPr/>
          <a:lstStyle>
            <a:lvl1pPr>
              <a:spcBef>
                <a:spcPts val="1333"/>
              </a:spcBef>
              <a:defRPr sz="2700"/>
            </a:lvl1pPr>
            <a:lvl2pPr>
              <a:spcBef>
                <a:spcPts val="667"/>
              </a:spcBef>
              <a:defRPr sz="2400"/>
            </a:lvl2pPr>
            <a:lvl3pPr>
              <a:spcBef>
                <a:spcPts val="667"/>
              </a:spcBef>
              <a:defRPr sz="2100"/>
            </a:lvl3pPr>
            <a:lvl4pPr>
              <a:spcBef>
                <a:spcPts val="667"/>
              </a:spcBef>
              <a:defRPr sz="1900"/>
            </a:lvl4pPr>
            <a:lvl5pPr marL="2285943" indent="-304792">
              <a:spcBef>
                <a:spcPts val="667"/>
              </a:spcBef>
              <a:defRPr sz="19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4055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63628"/>
            <a:ext cx="5156200" cy="4537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563628"/>
            <a:ext cx="5156200" cy="4537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73712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4"/>
          </p:nvPr>
        </p:nvSpPr>
        <p:spPr>
          <a:xfrm>
            <a:off x="837921" y="1563628"/>
            <a:ext cx="5156480" cy="4537943"/>
          </a:xfrm>
        </p:spPr>
        <p:txBody>
          <a:bodyPr lIns="121917" rIns="121917">
            <a:noAutofit/>
          </a:bodyPr>
          <a:lstStyle>
            <a:lvl1pPr marL="0" indent="0">
              <a:spcBef>
                <a:spcPts val="1333"/>
              </a:spcBef>
              <a:buFontTx/>
              <a:buNone/>
              <a:defRPr sz="1900"/>
            </a:lvl1pPr>
            <a:lvl2pPr marL="533387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2pPr>
            <a:lvl3pPr marL="1066773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3pPr>
            <a:lvl4pPr marL="1523962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4pPr>
            <a:lvl5pPr marL="1981150" indent="0">
              <a:lnSpc>
                <a:spcPct val="95000"/>
              </a:lnSpc>
              <a:spcBef>
                <a:spcPts val="667"/>
              </a:spcBef>
              <a:buFontTx/>
              <a:buNone/>
              <a:tabLst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6197601" y="1563628"/>
            <a:ext cx="5156200" cy="4537943"/>
          </a:xfrm>
        </p:spPr>
        <p:txBody>
          <a:bodyPr lIns="121917" rIns="121917">
            <a:noAutofit/>
          </a:bodyPr>
          <a:lstStyle>
            <a:lvl1pPr marL="0" indent="0">
              <a:spcBef>
                <a:spcPts val="1333"/>
              </a:spcBef>
              <a:buFontTx/>
              <a:buNone/>
              <a:defRPr sz="1900"/>
            </a:lvl1pPr>
            <a:lvl2pPr marL="914377" indent="-380990">
              <a:lnSpc>
                <a:spcPct val="95000"/>
              </a:lnSpc>
              <a:spcBef>
                <a:spcPts val="667"/>
              </a:spcBef>
              <a:defRPr sz="1900"/>
            </a:lvl2pPr>
            <a:lvl3pPr marL="1371566" indent="-304792">
              <a:lnSpc>
                <a:spcPct val="95000"/>
              </a:lnSpc>
              <a:spcBef>
                <a:spcPts val="667"/>
              </a:spcBef>
              <a:defRPr sz="1900"/>
            </a:lvl3pPr>
            <a:lvl4pPr marL="1828754" indent="-304792">
              <a:lnSpc>
                <a:spcPct val="95000"/>
              </a:lnSpc>
              <a:spcBef>
                <a:spcPts val="667"/>
              </a:spcBef>
              <a:defRPr sz="1900"/>
            </a:lvl4pPr>
            <a:lvl5pPr marL="2285943" indent="-304792">
              <a:lnSpc>
                <a:spcPct val="95000"/>
              </a:lnSpc>
              <a:spcBef>
                <a:spcPts val="667"/>
              </a:spcBef>
              <a:tabLst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87255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9684589" y="3597219"/>
            <a:ext cx="2507411" cy="326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62844" y="6419653"/>
            <a:ext cx="1581912" cy="365125"/>
          </a:xfrm>
        </p:spPr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230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80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3" y="2428876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03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4" y="2781315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8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2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4" y="4095767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2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7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4" y="5400991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6" y="1155718"/>
            <a:ext cx="11281134" cy="106256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4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Bar-b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1" cy="10377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759353"/>
            <a:ext cx="10515601" cy="4326688"/>
          </a:xfr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091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ttom Bar-b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759353"/>
            <a:ext cx="10515601" cy="4326688"/>
          </a:xfr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97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3467917" y="3020803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25" name="Group 37"/>
          <p:cNvGrpSpPr>
            <a:grpSpLocks/>
          </p:cNvGrpSpPr>
          <p:nvPr userDrawn="1"/>
        </p:nvGrpSpPr>
        <p:grpSpPr bwMode="auto">
          <a:xfrm>
            <a:off x="8617298" y="3428282"/>
            <a:ext cx="3572893" cy="1632788"/>
            <a:chOff x="4764" y="2382"/>
            <a:chExt cx="1972" cy="1134"/>
          </a:xfrm>
        </p:grpSpPr>
        <p:sp>
          <p:nvSpPr>
            <p:cNvPr id="26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7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8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31"/>
          <p:cNvSpPr>
            <a:spLocks noChangeArrowheads="1"/>
          </p:cNvSpPr>
          <p:nvPr userDrawn="1"/>
        </p:nvSpPr>
        <p:spPr bwMode="auto">
          <a:xfrm>
            <a:off x="2" y="4246116"/>
            <a:ext cx="5931294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pic>
        <p:nvPicPr>
          <p:cNvPr id="1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-7821"/>
            <a:ext cx="12186571" cy="1386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3" y="0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189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2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4"/>
            <a:ext cx="7717130" cy="436017"/>
          </a:xfrm>
        </p:spPr>
        <p:txBody>
          <a:bodyPr wrap="square" lIns="0" tIns="0" rIns="0" bIns="0" anchor="b" anchorCtr="0">
            <a:spAutoFit/>
          </a:bodyPr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2"/>
            <a:ext cx="7698001" cy="169277"/>
          </a:xfr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3524264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-7821"/>
            <a:ext cx="12186571" cy="1386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1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 b="45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3467917" y="3020803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25" name="Group 37"/>
          <p:cNvGrpSpPr>
            <a:grpSpLocks/>
          </p:cNvGrpSpPr>
          <p:nvPr userDrawn="1"/>
        </p:nvGrpSpPr>
        <p:grpSpPr bwMode="auto">
          <a:xfrm>
            <a:off x="8617298" y="3428282"/>
            <a:ext cx="3572893" cy="1632788"/>
            <a:chOff x="4764" y="2382"/>
            <a:chExt cx="1972" cy="1134"/>
          </a:xfrm>
        </p:grpSpPr>
        <p:sp>
          <p:nvSpPr>
            <p:cNvPr id="26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7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8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31"/>
          <p:cNvSpPr>
            <a:spLocks noChangeArrowheads="1"/>
          </p:cNvSpPr>
          <p:nvPr userDrawn="1"/>
        </p:nvSpPr>
        <p:spPr bwMode="auto">
          <a:xfrm>
            <a:off x="2" y="4246116"/>
            <a:ext cx="5931294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3" y="0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189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2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4"/>
            <a:ext cx="7717130" cy="436017"/>
          </a:xfrm>
        </p:spPr>
        <p:txBody>
          <a:bodyPr wrap="square" lIns="0" tIns="0" rIns="0" bIns="0" anchor="b" anchorCtr="0">
            <a:spAutoFit/>
          </a:bodyPr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2"/>
            <a:ext cx="7698001" cy="169277"/>
          </a:xfr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7354636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1" name="Rectangle 31"/>
          <p:cNvSpPr>
            <a:spLocks noChangeArrowheads="1"/>
          </p:cNvSpPr>
          <p:nvPr userDrawn="1"/>
        </p:nvSpPr>
        <p:spPr bwMode="auto">
          <a:xfrm>
            <a:off x="2" y="4246115"/>
            <a:ext cx="5931294" cy="814954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1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1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5" y="3886177"/>
            <a:ext cx="7717130" cy="436017"/>
          </a:xfrm>
        </p:spPr>
        <p:txBody>
          <a:bodyPr anchor="t"/>
          <a:lstStyle>
            <a:lvl1pPr algn="r"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7" name="Rechthoek 16"/>
          <p:cNvSpPr/>
          <p:nvPr userDrawn="1"/>
        </p:nvSpPr>
        <p:spPr>
          <a:xfrm>
            <a:off x="0" y="2"/>
            <a:ext cx="12192000" cy="1175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 defTabSz="1042744"/>
            <a:endParaRPr lang="nl-NL" sz="2000">
              <a:solidFill>
                <a:prstClr val="white"/>
              </a:solidFill>
            </a:endParaRPr>
          </a:p>
        </p:txBody>
      </p:sp>
      <p:sp>
        <p:nvSpPr>
          <p:cNvPr id="18" name="Rectangle 30"/>
          <p:cNvSpPr>
            <a:spLocks noChangeArrowheads="1"/>
          </p:cNvSpPr>
          <p:nvPr userDrawn="1"/>
        </p:nvSpPr>
        <p:spPr bwMode="auto">
          <a:xfrm>
            <a:off x="10292903" y="3020803"/>
            <a:ext cx="1907123" cy="40747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72408" y="4729580"/>
            <a:ext cx="7721122" cy="261610"/>
          </a:xfrm>
        </p:spPr>
        <p:txBody>
          <a:bodyPr anchor="b"/>
          <a:lstStyle>
            <a:lvl1pPr marL="0" indent="0" algn="r">
              <a:buNone/>
              <a:defRPr sz="1700">
                <a:solidFill>
                  <a:schemeClr val="bg1"/>
                </a:solidFill>
              </a:defRPr>
            </a:lvl1pPr>
            <a:lvl2pPr marL="52137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4274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11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08548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6068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12822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64960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17097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5027597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6" y="358527"/>
            <a:ext cx="11247192" cy="436017"/>
          </a:xfrm>
        </p:spPr>
        <p:txBody>
          <a:bodyPr/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64055" y="1339061"/>
            <a:ext cx="9853512" cy="1384995"/>
          </a:xfrm>
        </p:spPr>
        <p:txBody>
          <a:bodyPr>
            <a:sp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defRPr b="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3pPr>
            <a:lvl4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4pPr>
            <a:lvl5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A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70594" y="6423167"/>
            <a:ext cx="1232594" cy="2433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4271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6" y="358527"/>
            <a:ext cx="11247192" cy="436017"/>
          </a:xfrm>
        </p:spPr>
        <p:txBody>
          <a:bodyPr/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64584" y="1339061"/>
            <a:ext cx="4603815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423606" y="1327499"/>
            <a:ext cx="4593960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1233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2" y="6153457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4" y="3529033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3" y="3517140"/>
            <a:ext cx="3091847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69934" y="517598"/>
            <a:ext cx="1139829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66" y="487937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1" y="4480404"/>
            <a:ext cx="8257117" cy="3810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r">
              <a:lnSpc>
                <a:spcPts val="2999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1" y="3910339"/>
            <a:ext cx="8257117" cy="508000"/>
          </a:xfrm>
          <a:prstGeom prst="rect">
            <a:avLst/>
          </a:prstGeom>
        </p:spPr>
        <p:txBody>
          <a:bodyPr lIns="91328" tIns="45664" rIns="91328" bIns="45664" anchor="b"/>
          <a:lstStyle>
            <a:lvl1pPr algn="r">
              <a:lnSpc>
                <a:spcPts val="3999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371" y="3311886"/>
            <a:ext cx="1519742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89" y="3188389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9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7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93418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19" y="1220897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8" y="530532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4180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19" y="1220897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32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55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41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7" y="5051739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267159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5" y="530532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4" y="1155709"/>
            <a:ext cx="5410947" cy="4707219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45" y="1150853"/>
            <a:ext cx="5325159" cy="471655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7925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5" y="530532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4" y="242887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0" y="2428895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09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3" y="3743336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61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3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3" y="5048571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5" y="5400985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7" y="1155712"/>
            <a:ext cx="11281135" cy="106256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6548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7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3" y="4049924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7" y="5051732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610286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7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3" y="4049924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7" y="5051732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939855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2"/>
            <a:ext cx="10363200" cy="1470025"/>
          </a:xfrm>
          <a:prstGeom prst="rect">
            <a:avLst/>
          </a:prstGeom>
        </p:spPr>
        <p:txBody>
          <a:bodyPr lIns="91328" tIns="45664" rIns="91328" bIns="45664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4"/>
            <a:ext cx="8534400" cy="17526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0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4" y="6356360"/>
            <a:ext cx="3860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0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mtClean="0">
                <a:solidFill>
                  <a:srgbClr val="009286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77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41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7" y="5051739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10013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50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6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9BD6A8D-D4B2-4ABA-A23E-497588D8D207}" type="datetimeFigureOut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8/20/21</a:t>
            </a:fld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66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6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49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53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60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70055" y="517573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5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4000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257" y="3311846"/>
            <a:ext cx="1519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6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487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30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9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image" Target="../media/image9.emf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0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14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265647379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3" r:id="rId6"/>
    <p:sldLayoutId id="2147483734" r:id="rId7"/>
    <p:sldLayoutId id="2147483735" r:id="rId8"/>
  </p:sldLayoutIdLst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33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1599187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</p:sldLayoutIdLst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17"/>
            <a:ext cx="12192000" cy="276886"/>
          </a:xfrm>
          <a:prstGeom prst="rect">
            <a:avLst/>
          </a:prstGeom>
          <a:noFill/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32539845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3" r:id="rId6"/>
    <p:sldLayoutId id="2147483754" r:id="rId7"/>
    <p:sldLayoutId id="2147483755" r:id="rId8"/>
    <p:sldLayoutId id="2147483845" r:id="rId9"/>
  </p:sldLayoutIdLst>
  <p:hf sldNum="0" hdr="0" ftr="0" dt="0"/>
  <p:txStyles>
    <p:titleStyle>
      <a:lvl1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353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4702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2055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29408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455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5595" indent="-215899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2811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0162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7514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4866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2217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35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4702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2055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9408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6759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4111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146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881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07"/>
            <a:ext cx="12192000" cy="303418"/>
          </a:xfrm>
          <a:prstGeom prst="rect">
            <a:avLst/>
          </a:prstGeom>
          <a:noFill/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320541814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3" r:id="rId6"/>
    <p:sldLayoutId id="2147483764" r:id="rId7"/>
    <p:sldLayoutId id="2147483765" r:id="rId8"/>
  </p:sldLayoutIdLst>
  <p:hf sldNum="0" hdr="0" ftr="0" dt="0"/>
  <p:txStyles>
    <p:titleStyle>
      <a:lvl1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400544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801085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201628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602171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900" b="1">
          <a:solidFill>
            <a:schemeClr val="bg1"/>
          </a:solidFill>
          <a:latin typeface="+mn-lt"/>
          <a:ea typeface="+mn-ea"/>
          <a:cs typeface="+mn-cs"/>
        </a:defRPr>
      </a:lvl1pPr>
      <a:lvl2pPr marL="1392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900">
          <a:solidFill>
            <a:schemeClr val="hlink"/>
          </a:solidFill>
          <a:latin typeface="+mn-lt"/>
          <a:cs typeface="+mn-cs"/>
        </a:defRPr>
      </a:lvl2pPr>
      <a:lvl3pPr marL="233651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900">
          <a:solidFill>
            <a:schemeClr val="hlink"/>
          </a:solidFill>
          <a:latin typeface="+mn-lt"/>
          <a:cs typeface="+mn-cs"/>
        </a:defRPr>
      </a:lvl3pPr>
      <a:lvl4pPr marL="477035" indent="-241995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4pPr>
      <a:lvl5pPr marL="709294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5pPr>
      <a:lvl6pPr marL="1109837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6pPr>
      <a:lvl7pPr marL="1510380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7pPr>
      <a:lvl8pPr marL="1910923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8pPr>
      <a:lvl9pPr marL="2311465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0544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1085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1628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171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2713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3256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3798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4340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/>
            </a:gs>
            <a:gs pos="100000">
              <a:schemeClr val="accent5">
                <a:lumMod val="20000"/>
                <a:lumOff val="8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6096002" y="1"/>
            <a:ext cx="6094191" cy="164143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0"/>
                  <a:invGamma/>
                  <a:alpha val="0"/>
                </a:schemeClr>
              </a:gs>
              <a:gs pos="100000">
                <a:schemeClr val="accent4">
                  <a:alpha val="37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056" tIns="45529" rIns="91056" bIns="45529" anchor="ctr"/>
          <a:lstStyle/>
          <a:p>
            <a:pPr defTabSz="1038646">
              <a:defRPr/>
            </a:pPr>
            <a:endParaRPr lang="nl-NL" sz="21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9459" name="Rectangle 17"/>
          <p:cNvSpPr>
            <a:spLocks noChangeArrowheads="1"/>
          </p:cNvSpPr>
          <p:nvPr/>
        </p:nvSpPr>
        <p:spPr bwMode="auto">
          <a:xfrm>
            <a:off x="0" y="865351"/>
            <a:ext cx="4698698" cy="164143"/>
          </a:xfrm>
          <a:prstGeom prst="rect">
            <a:avLst/>
          </a:prstGeom>
          <a:gradFill rotWithShape="1">
            <a:gsLst>
              <a:gs pos="0">
                <a:schemeClr val="accent2">
                  <a:alpha val="50000"/>
                </a:scheme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0" y="1029494"/>
            <a:ext cx="2483287" cy="82071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056" tIns="45529" rIns="91056" bIns="45529" anchor="ctr"/>
          <a:lstStyle/>
          <a:p>
            <a:pPr defTabSz="1038646">
              <a:defRPr/>
            </a:pPr>
            <a:endParaRPr lang="nl-NL" sz="21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9461" name="Rectangle 21"/>
          <p:cNvSpPr>
            <a:spLocks noChangeArrowheads="1"/>
          </p:cNvSpPr>
          <p:nvPr/>
        </p:nvSpPr>
        <p:spPr bwMode="auto">
          <a:xfrm>
            <a:off x="9460747" y="164144"/>
            <a:ext cx="2729444" cy="701207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accent2">
                  <a:alpha val="29999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9462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72405" y="358524"/>
            <a:ext cx="1124719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nl-NL" altLang="en-US"/>
              <a:t>Klik om de stijl te bewerken</a:t>
            </a:r>
          </a:p>
        </p:txBody>
      </p:sp>
      <p:sp>
        <p:nvSpPr>
          <p:cNvPr id="19463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1163815" y="1339060"/>
            <a:ext cx="985351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nl-NL" altLang="en-US"/>
              <a:t>Klik om de modelstijlen te bewerken</a:t>
            </a:r>
          </a:p>
          <a:p>
            <a:pPr lvl="1"/>
            <a:r>
              <a:rPr lang="nl-NL" altLang="en-US"/>
              <a:t>Tweede niveau</a:t>
            </a:r>
          </a:p>
          <a:p>
            <a:pPr lvl="2"/>
            <a:r>
              <a:rPr lang="nl-NL" altLang="en-US"/>
              <a:t>Derde niveau</a:t>
            </a:r>
          </a:p>
          <a:p>
            <a:pPr lvl="3"/>
            <a:r>
              <a:rPr lang="nl-NL" altLang="en-US"/>
              <a:t>Vierde niveau</a:t>
            </a:r>
          </a:p>
          <a:p>
            <a:pPr lvl="4"/>
            <a:r>
              <a:rPr lang="nl-NL" altLang="en-US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17327" y="6404449"/>
            <a:ext cx="702271" cy="20005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30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 defTabSz="1036638" fontAlgn="base">
              <a:spcBef>
                <a:spcPct val="0"/>
              </a:spcBef>
              <a:spcAft>
                <a:spcPct val="0"/>
              </a:spcAft>
              <a:defRPr/>
            </a:pPr>
            <a:fld id="{FD9B0347-2750-47FA-95B8-2C5668987F6B}" type="slidenum">
              <a:rPr lang="nl-NL">
                <a:ea typeface="ＭＳ Ｐゴシック" pitchFamily="34" charset="-128"/>
              </a:rPr>
              <a:pPr defTabSz="1036638"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nl-NL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9918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</p:sldLayoutIdLst>
  <p:hf hdr="0" ftr="0" dt="0"/>
  <p:txStyles>
    <p:titleStyle>
      <a:lvl1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 kern="1200">
          <a:solidFill>
            <a:schemeClr val="accent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2pPr>
      <a:lvl3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3pPr>
      <a:lvl4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4pPr>
      <a:lvl5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6pPr>
      <a:lvl7pPr marL="9144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7pPr>
      <a:lvl8pPr marL="13716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8pPr>
      <a:lvl9pPr marL="18288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441325" indent="-441325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defRPr sz="1400" kern="1200">
          <a:solidFill>
            <a:schemeClr val="bg2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265113" indent="-265113" algn="l" defTabSz="1038225" rtl="0" eaLnBrk="0" fontAlgn="base" hangingPunct="0">
        <a:spcBef>
          <a:spcPts val="300"/>
        </a:spcBef>
        <a:spcAft>
          <a:spcPts val="300"/>
        </a:spcAft>
        <a:buSzPct val="100000"/>
        <a:buBlip>
          <a:blip r:embed="rId9"/>
        </a:buBlip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2pPr>
      <a:lvl3pPr marL="531813" indent="-249238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–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3pPr>
      <a:lvl4pPr marL="796925" indent="-239713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–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4pPr>
      <a:lvl5pPr marL="987425" indent="-179388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•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5pPr>
      <a:lvl6pPr marL="2856282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75606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94929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14255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9325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646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973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297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96618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5941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35269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54590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1" cy="1037715"/>
          </a:xfrm>
          <a:prstGeom prst="rect">
            <a:avLst/>
          </a:prstGeom>
        </p:spPr>
        <p:txBody>
          <a:bodyPr vert="horz" lIns="121917" tIns="60958" rIns="121917" bIns="60958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61384"/>
            <a:ext cx="10515601" cy="461558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71889" y="6449509"/>
            <a:ext cx="1581912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rgbClr val="158BB9"/>
                </a:solidFill>
                <a:latin typeface="+mn-lt"/>
              </a:defRPr>
            </a:lvl1pPr>
          </a:lstStyle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fld id="{35FD804A-D16B-2A40-9A33-4E39FD5E05FA}" type="slidenum">
              <a:rPr lang="en-US" smtClean="0">
                <a:ea typeface="MS PGothic" panose="020B0600070205080204" pitchFamily="34" charset="-128"/>
              </a:rPr>
              <a:pPr defTabSz="609585" eaLnBrk="0" fontAlgn="base" hangingPunct="0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ea typeface="MS PGothic" panose="020B0600070205080204" pitchFamily="34" charset="-128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-24384" y="1025523"/>
            <a:ext cx="12216384" cy="35411"/>
          </a:xfrm>
          <a:prstGeom prst="line">
            <a:avLst/>
          </a:prstGeom>
          <a:ln w="25400">
            <a:solidFill>
              <a:srgbClr val="158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2300382" y="1104182"/>
            <a:ext cx="246280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54575A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-15270" r="69878" b="15270"/>
          <a:stretch/>
        </p:blipFill>
        <p:spPr>
          <a:xfrm>
            <a:off x="11241024" y="4702237"/>
            <a:ext cx="950977" cy="21557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39061" r="63943" b="-3533"/>
          <a:stretch/>
        </p:blipFill>
        <p:spPr>
          <a:xfrm rot="10800000">
            <a:off x="-12192" y="5462016"/>
            <a:ext cx="1075525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</p:sldLayoutIdLst>
  <p:hf sldNum="0"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700" kern="1200">
          <a:solidFill>
            <a:srgbClr val="158BB9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Clr>
          <a:srgbClr val="158BB9"/>
        </a:buClr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SzPct val="100000"/>
        <a:buFont typeface=".HelveticaNeueDeskInterface-Regular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Courier New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.HelveticaNeueDeskInterface-Regular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.HelveticaNeueDeskInterface-Regular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6096003" y="2"/>
            <a:ext cx="6094191" cy="164143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0"/>
                  <a:invGamma/>
                  <a:alpha val="0"/>
                </a:schemeClr>
              </a:gs>
              <a:gs pos="100000">
                <a:schemeClr val="accent4">
                  <a:alpha val="37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0" y="865353"/>
            <a:ext cx="4698698" cy="164143"/>
          </a:xfrm>
          <a:prstGeom prst="rect">
            <a:avLst/>
          </a:prstGeom>
          <a:gradFill rotWithShape="1">
            <a:gsLst>
              <a:gs pos="0">
                <a:schemeClr val="accent2">
                  <a:alpha val="50000"/>
                </a:schemeClr>
              </a:gs>
              <a:gs pos="100000">
                <a:srgbClr val="6CC0B8">
                  <a:gamma/>
                  <a:tint val="0"/>
                  <a:invGamma/>
                  <a:alpha val="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1" y="1029495"/>
            <a:ext cx="2483289" cy="82071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4" name="Rectangle 21"/>
          <p:cNvSpPr>
            <a:spLocks noChangeArrowheads="1"/>
          </p:cNvSpPr>
          <p:nvPr/>
        </p:nvSpPr>
        <p:spPr bwMode="auto">
          <a:xfrm>
            <a:off x="9460749" y="164145"/>
            <a:ext cx="2729444" cy="701207"/>
          </a:xfrm>
          <a:prstGeom prst="rect">
            <a:avLst/>
          </a:prstGeom>
          <a:gradFill rotWithShape="1">
            <a:gsLst>
              <a:gs pos="0">
                <a:srgbClr val="6CC0B8">
                  <a:gamma/>
                  <a:tint val="0"/>
                  <a:invGamma/>
                  <a:alpha val="0"/>
                </a:srgbClr>
              </a:gs>
              <a:gs pos="100000">
                <a:schemeClr val="accent2">
                  <a:alpha val="30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72406" y="358525"/>
            <a:ext cx="11247192" cy="43601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164055" y="1339061"/>
            <a:ext cx="9853512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17567" y="6404030"/>
            <a:ext cx="702029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042744"/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 defTabSz="1042744"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58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</p:sldLayoutIdLst>
  <p:hf hdr="0" ftr="0" dt="0"/>
  <p:txStyles>
    <p:titleStyle>
      <a:lvl1pPr algn="l" defTabSz="1042744" rtl="0" eaLnBrk="1" latinLnBrk="0" hangingPunct="1">
        <a:lnSpc>
          <a:spcPts val="3400"/>
        </a:lnSpc>
        <a:spcBef>
          <a:spcPct val="0"/>
        </a:spcBef>
        <a:buNone/>
        <a:defRPr sz="2000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44367" indent="-444367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None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1pPr>
      <a:lvl2pPr marL="266619" indent="-266619" algn="l" defTabSz="1042744" rtl="0" eaLnBrk="1" latinLnBrk="0" hangingPunct="1">
        <a:spcBef>
          <a:spcPts val="300"/>
        </a:spcBef>
        <a:spcAft>
          <a:spcPts val="300"/>
        </a:spcAft>
        <a:buSzPct val="100000"/>
        <a:buFontTx/>
        <a:buBlip>
          <a:blip r:embed="rId7"/>
        </a:buBlip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2pPr>
      <a:lvl3pPr marL="534828" indent="-250751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3pPr>
      <a:lvl4pPr marL="801447" indent="-241226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4pPr>
      <a:lvl5pPr marL="991890" indent="-180921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•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5pPr>
      <a:lvl6pPr marL="2867543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8913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0285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1655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21372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744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113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485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606856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228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49600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70972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 userDrawn="1"/>
        </p:nvSpPr>
        <p:spPr>
          <a:xfrm>
            <a:off x="0" y="6963017"/>
            <a:ext cx="12192000" cy="276886"/>
          </a:xfrm>
          <a:prstGeom prst="rect">
            <a:avLst/>
          </a:prstGeom>
          <a:noFill/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17282372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5" r:id="rId6"/>
    <p:sldLayoutId id="2147483896" r:id="rId7"/>
    <p:sldLayoutId id="2147483897" r:id="rId8"/>
  </p:sldLayoutIdLst>
  <p:hf sldNum="0" hdr="0" ftr="0" dt="0"/>
  <p:txStyles>
    <p:titleStyle>
      <a:lvl1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353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4702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2055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29408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455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5595" indent="-215899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2811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0162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7514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4866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2217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35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4702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2055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9408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6759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4111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146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881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p-bitbucket.nl.eu.abnamro.com:7999/projects/COESD/repos/java-triangle" TargetMode="External"/><Relationship Id="rId1" Type="http://schemas.openxmlformats.org/officeDocument/2006/relationships/slideLayout" Target="../slideLayouts/slideLayout5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011920" y="3624762"/>
            <a:ext cx="3251200" cy="1383888"/>
          </a:xfrm>
        </p:spPr>
        <p:txBody>
          <a:bodyPr anchor="ctr"/>
          <a:lstStyle/>
          <a:p>
            <a:r>
              <a:rPr lang="en-GB" b="1"/>
              <a:t> </a:t>
            </a:r>
          </a:p>
        </p:txBody>
      </p:sp>
      <p:sp>
        <p:nvSpPr>
          <p:cNvPr id="8" name="Title 4"/>
          <p:cNvSpPr>
            <a:spLocks noGrp="1"/>
          </p:cNvSpPr>
          <p:nvPr>
            <p:ph type="ctrTitle"/>
          </p:nvPr>
        </p:nvSpPr>
        <p:spPr>
          <a:xfrm>
            <a:off x="48013" y="3789040"/>
            <a:ext cx="8568267" cy="1035616"/>
          </a:xfrm>
        </p:spPr>
        <p:txBody>
          <a:bodyPr anchor="t"/>
          <a:lstStyle/>
          <a:p>
            <a:r>
              <a:rPr lang="en-GB" sz="2800" dirty="0"/>
              <a:t>OCP Chapter 11</a:t>
            </a:r>
            <a:br>
              <a:rPr lang="en-GB" sz="2800" dirty="0"/>
            </a:b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9336360" y="3501008"/>
            <a:ext cx="2736304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9286"/>
                </a:solidFill>
              </a:rPr>
              <a:t>Roger Janssen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9286"/>
                </a:solidFill>
              </a:rPr>
              <a:t>CodeBoosters</a:t>
            </a:r>
            <a:endParaRPr lang="en-US" sz="1600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706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Can</a:t>
            </a:r>
            <a:r>
              <a:rPr lang="nl-NL" sz="2800" dirty="0"/>
              <a:t> a module file </a:t>
            </a:r>
            <a:r>
              <a:rPr lang="nl-NL" sz="2800" dirty="0" err="1"/>
              <a:t>be</a:t>
            </a:r>
            <a:r>
              <a:rPr lang="nl-NL" sz="2800" dirty="0"/>
              <a:t> empty?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429000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Yes, </a:t>
            </a:r>
            <a:r>
              <a:rPr lang="nl-NL" sz="2800" dirty="0" err="1"/>
              <a:t>just</a:t>
            </a:r>
            <a:r>
              <a:rPr lang="nl-NL" sz="2800" dirty="0"/>
              <a:t> like a class file </a:t>
            </a:r>
            <a:r>
              <a:rPr lang="nl-NL" sz="2800" dirty="0" err="1"/>
              <a:t>it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empty.</a:t>
            </a:r>
          </a:p>
        </p:txBody>
      </p:sp>
    </p:spTree>
    <p:extLst>
      <p:ext uri="{BB962C8B-B14F-4D97-AF65-F5344CB8AC3E}">
        <p14:creationId xmlns:p14="http://schemas.microsoft.com/office/powerpoint/2010/main" val="53955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1520785"/>
            <a:ext cx="90104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Keywords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module-info file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exports &lt;package name&gt;: </a:t>
            </a:r>
            <a:r>
              <a:rPr lang="nl-NL" sz="2800" dirty="0" err="1"/>
              <a:t>exposes</a:t>
            </a:r>
            <a:r>
              <a:rPr lang="nl-NL" sz="2800" dirty="0"/>
              <a:t> a </a:t>
            </a:r>
            <a:r>
              <a:rPr lang="nl-NL" sz="2800" i="1" dirty="0"/>
              <a:t>package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modules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requires</a:t>
            </a:r>
            <a:r>
              <a:rPr lang="nl-NL" sz="2800" dirty="0"/>
              <a:t> &lt;module name&gt;: </a:t>
            </a:r>
            <a:r>
              <a:rPr lang="nl-NL" sz="2800" dirty="0" err="1"/>
              <a:t>add</a:t>
            </a:r>
            <a:r>
              <a:rPr lang="nl-NL" sz="2800" dirty="0"/>
              <a:t> a </a:t>
            </a:r>
            <a:r>
              <a:rPr lang="nl-NL" sz="2800" dirty="0" err="1"/>
              <a:t>dependency</a:t>
            </a:r>
            <a:r>
              <a:rPr lang="nl-NL" sz="2800" dirty="0"/>
              <a:t> </a:t>
            </a:r>
            <a:r>
              <a:rPr lang="nl-NL" sz="2800" dirty="0" err="1"/>
              <a:t>upon</a:t>
            </a:r>
            <a:r>
              <a:rPr lang="nl-NL" sz="2800" dirty="0"/>
              <a:t> </a:t>
            </a:r>
            <a:r>
              <a:rPr lang="nl-NL" sz="2800" dirty="0" err="1"/>
              <a:t>another</a:t>
            </a:r>
            <a:r>
              <a:rPr lang="nl-NL" sz="2800" dirty="0"/>
              <a:t> </a:t>
            </a:r>
            <a:r>
              <a:rPr lang="nl-NL" sz="2800" i="1" dirty="0"/>
              <a:t>module</a:t>
            </a:r>
          </a:p>
          <a:p>
            <a:endParaRPr lang="nl-NL" sz="2800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2790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1335004"/>
            <a:ext cx="90104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Keywords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module-info file (OCP CH17)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provides</a:t>
            </a:r>
            <a:r>
              <a:rPr lang="nl-NL" sz="2800" dirty="0"/>
              <a:t> &lt;interface&gt; </a:t>
            </a:r>
            <a:r>
              <a:rPr lang="nl-NL" sz="2800" dirty="0" err="1"/>
              <a:t>with</a:t>
            </a:r>
            <a:r>
              <a:rPr lang="nl-NL" sz="2800" dirty="0"/>
              <a:t> &lt;</a:t>
            </a:r>
            <a:r>
              <a:rPr lang="nl-NL" sz="2800" dirty="0" err="1"/>
              <a:t>implementation</a:t>
            </a:r>
            <a:r>
              <a:rPr lang="nl-NL" sz="2800" dirty="0"/>
              <a:t>&gt; : </a:t>
            </a:r>
            <a:r>
              <a:rPr lang="nl-NL" sz="2800" dirty="0" err="1"/>
              <a:t>specifies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a class </a:t>
            </a:r>
            <a:r>
              <a:rPr lang="nl-NL" sz="2800" dirty="0" err="1"/>
              <a:t>provides</a:t>
            </a:r>
            <a:r>
              <a:rPr lang="nl-NL" sz="2800" dirty="0"/>
              <a:t>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implementation</a:t>
            </a:r>
            <a:r>
              <a:rPr lang="nl-NL" sz="2800" dirty="0"/>
              <a:t> of a service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uses</a:t>
            </a:r>
            <a:r>
              <a:rPr lang="nl-NL" sz="2800" dirty="0"/>
              <a:t> &lt;interface&gt;: </a:t>
            </a:r>
            <a:r>
              <a:rPr lang="nl-NL" sz="2800" dirty="0" err="1"/>
              <a:t>specifies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a module is </a:t>
            </a:r>
            <a:r>
              <a:rPr lang="nl-NL" sz="2800" dirty="0" err="1"/>
              <a:t>relying</a:t>
            </a:r>
            <a:r>
              <a:rPr lang="nl-NL" sz="2800" dirty="0"/>
              <a:t> on a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opens</a:t>
            </a:r>
            <a:r>
              <a:rPr lang="nl-NL" sz="2800" dirty="0"/>
              <a:t> : </a:t>
            </a:r>
            <a:r>
              <a:rPr lang="nl-NL" sz="2800" dirty="0" err="1"/>
              <a:t>opens</a:t>
            </a:r>
            <a:r>
              <a:rPr lang="nl-NL" sz="2800" dirty="0"/>
              <a:t> a package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reflection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2000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989558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keywords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module-info file in Java classes?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101294"/>
            <a:ext cx="90104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Yes.. but </a:t>
            </a:r>
            <a:r>
              <a:rPr lang="nl-NL" sz="2800" dirty="0" err="1"/>
              <a:t>not</a:t>
            </a:r>
            <a:r>
              <a:rPr lang="nl-NL" sz="2800" dirty="0"/>
              <a:t> as </a:t>
            </a:r>
            <a:r>
              <a:rPr lang="nl-NL" sz="2800" dirty="0" err="1"/>
              <a:t>keywords</a:t>
            </a:r>
            <a:r>
              <a:rPr lang="nl-NL" sz="2800" dirty="0"/>
              <a:t>!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them</a:t>
            </a:r>
            <a:r>
              <a:rPr lang="nl-NL" sz="2800" dirty="0"/>
              <a:t> as </a:t>
            </a:r>
            <a:r>
              <a:rPr lang="nl-NL" sz="2800" dirty="0" err="1"/>
              <a:t>variable</a:t>
            </a:r>
            <a:r>
              <a:rPr lang="nl-NL" sz="2800" dirty="0"/>
              <a:t> / parameter </a:t>
            </a:r>
            <a:r>
              <a:rPr lang="nl-NL" sz="2800" dirty="0" err="1"/>
              <a:t>names</a:t>
            </a:r>
            <a:r>
              <a:rPr lang="nl-NL" sz="2800" dirty="0"/>
              <a:t>!</a:t>
            </a:r>
          </a:p>
          <a:p>
            <a:endParaRPr lang="nl-NL" sz="2800" dirty="0"/>
          </a:p>
          <a:p>
            <a:r>
              <a:rPr lang="nl-NL" sz="2800" dirty="0"/>
              <a:t>These </a:t>
            </a:r>
            <a:r>
              <a:rPr lang="nl-NL" sz="2800" dirty="0" err="1"/>
              <a:t>keywords</a:t>
            </a:r>
            <a:r>
              <a:rPr lang="nl-NL" sz="2800" dirty="0"/>
              <a:t> are </a:t>
            </a:r>
            <a:r>
              <a:rPr lang="nl-NL" sz="2800" dirty="0" err="1"/>
              <a:t>actually</a:t>
            </a:r>
            <a:r>
              <a:rPr lang="nl-NL" sz="2800" dirty="0"/>
              <a:t> </a:t>
            </a:r>
            <a:r>
              <a:rPr lang="nl-NL" sz="2800" dirty="0" err="1"/>
              <a:t>called</a:t>
            </a:r>
            <a:r>
              <a:rPr lang="nl-NL" sz="2800" dirty="0"/>
              <a:t> </a:t>
            </a:r>
            <a:r>
              <a:rPr lang="nl-NL" sz="2800" b="1" i="1" dirty="0" err="1"/>
              <a:t>directives</a:t>
            </a:r>
            <a:r>
              <a:rPr lang="nl-NL" sz="2800" dirty="0"/>
              <a:t>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only</a:t>
            </a:r>
            <a:r>
              <a:rPr lang="nl-NL" sz="2800" dirty="0"/>
              <a:t> have a </a:t>
            </a:r>
            <a:r>
              <a:rPr lang="nl-NL" sz="2800" dirty="0" err="1"/>
              <a:t>meaning</a:t>
            </a:r>
            <a:r>
              <a:rPr lang="nl-NL" sz="2800" dirty="0"/>
              <a:t> in a </a:t>
            </a:r>
            <a:r>
              <a:rPr lang="nl-NL" sz="2800" b="1" i="1" dirty="0"/>
              <a:t>module-info</a:t>
            </a:r>
            <a:r>
              <a:rPr lang="nl-NL" sz="2800" dirty="0"/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412874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you</a:t>
            </a:r>
            <a:r>
              <a:rPr lang="nl-NL" sz="2800" dirty="0"/>
              <a:t> limit access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exported</a:t>
            </a:r>
            <a:r>
              <a:rPr lang="nl-NL" sz="2800" dirty="0"/>
              <a:t> package?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429000"/>
            <a:ext cx="90104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Yes...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using</a:t>
            </a:r>
            <a:r>
              <a:rPr lang="nl-NL" sz="2800" dirty="0"/>
              <a:t> </a:t>
            </a:r>
            <a:r>
              <a:rPr lang="nl-NL" sz="2800" b="1" i="1" dirty="0" err="1"/>
              <a:t>to</a:t>
            </a:r>
            <a:r>
              <a:rPr lang="nl-NL" sz="2800" dirty="0"/>
              <a:t>.</a:t>
            </a:r>
          </a:p>
          <a:p>
            <a:endParaRPr lang="nl-NL" sz="2800" dirty="0"/>
          </a:p>
          <a:p>
            <a:r>
              <a:rPr lang="nl-NL" sz="2800" dirty="0">
                <a:latin typeface="Courier" pitchFamily="2" charset="0"/>
              </a:rPr>
              <a:t>exports &lt;</a:t>
            </a:r>
            <a:r>
              <a:rPr lang="nl-NL" sz="2800" dirty="0" err="1">
                <a:latin typeface="Courier" pitchFamily="2" charset="0"/>
              </a:rPr>
              <a:t>packagename</a:t>
            </a:r>
            <a:r>
              <a:rPr lang="nl-NL" sz="2800" dirty="0">
                <a:latin typeface="Courier" pitchFamily="2" charset="0"/>
              </a:rPr>
              <a:t>&gt; </a:t>
            </a:r>
            <a:r>
              <a:rPr lang="nl-NL" sz="2800" dirty="0" err="1">
                <a:latin typeface="Courier" pitchFamily="2" charset="0"/>
              </a:rPr>
              <a:t>to</a:t>
            </a:r>
            <a:r>
              <a:rPr lang="nl-NL" sz="2800" dirty="0">
                <a:latin typeface="Courier" pitchFamily="2" charset="0"/>
              </a:rPr>
              <a:t> &lt;module name&gt;</a:t>
            </a:r>
          </a:p>
        </p:txBody>
      </p:sp>
    </p:spTree>
    <p:extLst>
      <p:ext uri="{BB962C8B-B14F-4D97-AF65-F5344CB8AC3E}">
        <p14:creationId xmlns:p14="http://schemas.microsoft.com/office/powerpoint/2010/main" val="157437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630195" y="907183"/>
            <a:ext cx="1061445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r>
              <a:rPr lang="nl-NL" sz="2000" dirty="0" err="1"/>
              <a:t>Suppose</a:t>
            </a:r>
            <a:r>
              <a:rPr lang="nl-NL" sz="2000" dirty="0"/>
              <a:t> module </a:t>
            </a:r>
            <a:r>
              <a:rPr lang="nl-NL" sz="2000" dirty="0" err="1"/>
              <a:t>car.skoda</a:t>
            </a:r>
            <a:r>
              <a:rPr lang="nl-NL" sz="2000" dirty="0"/>
              <a:t> </a:t>
            </a:r>
            <a:r>
              <a:rPr lang="nl-NL" sz="2000" dirty="0" err="1"/>
              <a:t>depends</a:t>
            </a:r>
            <a:r>
              <a:rPr lang="nl-NL" sz="2000" dirty="0"/>
              <a:t> on module </a:t>
            </a:r>
            <a:r>
              <a:rPr lang="nl-NL" sz="2000" dirty="0" err="1"/>
              <a:t>vehicle.car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module </a:t>
            </a:r>
            <a:r>
              <a:rPr lang="nl-NL" sz="2000" dirty="0" err="1"/>
              <a:t>vehicle.car</a:t>
            </a:r>
            <a:r>
              <a:rPr lang="nl-NL" sz="2000" dirty="0"/>
              <a:t> </a:t>
            </a:r>
            <a:r>
              <a:rPr lang="nl-NL" sz="2000" dirty="0" err="1"/>
              <a:t>depends</a:t>
            </a:r>
            <a:r>
              <a:rPr lang="nl-NL" sz="2000" dirty="0"/>
              <a:t> on module </a:t>
            </a:r>
            <a:r>
              <a:rPr lang="nl-NL" sz="2000" dirty="0" err="1"/>
              <a:t>vehicle.api</a:t>
            </a:r>
            <a:r>
              <a:rPr lang="nl-NL" sz="2000" dirty="0"/>
              <a:t>. </a:t>
            </a:r>
            <a:r>
              <a:rPr lang="nl-NL" sz="2000" dirty="0" err="1"/>
              <a:t>Fill</a:t>
            </a:r>
            <a:r>
              <a:rPr lang="nl-NL" sz="2000" dirty="0"/>
              <a:t> in </a:t>
            </a:r>
            <a:r>
              <a:rPr lang="nl-NL" sz="2000" dirty="0" err="1"/>
              <a:t>the</a:t>
            </a:r>
            <a:r>
              <a:rPr lang="nl-NL" sz="2000" dirty="0"/>
              <a:t> blank </a:t>
            </a:r>
            <a:r>
              <a:rPr lang="nl-NL" sz="2000" dirty="0" err="1"/>
              <a:t>so</a:t>
            </a:r>
            <a:r>
              <a:rPr lang="nl-NL" sz="2000" dirty="0"/>
              <a:t> </a:t>
            </a:r>
            <a:r>
              <a:rPr lang="nl-NL" sz="2000" dirty="0" err="1"/>
              <a:t>that</a:t>
            </a:r>
            <a:r>
              <a:rPr lang="nl-NL" sz="2000" dirty="0"/>
              <a:t> code in module </a:t>
            </a:r>
            <a:r>
              <a:rPr lang="nl-NL" sz="2000" dirty="0" err="1"/>
              <a:t>car.skoda</a:t>
            </a:r>
            <a:r>
              <a:rPr lang="nl-NL" sz="2000" dirty="0"/>
              <a:t> </a:t>
            </a:r>
            <a:r>
              <a:rPr lang="nl-NL" sz="2000" dirty="0" err="1"/>
              <a:t>can</a:t>
            </a:r>
            <a:r>
              <a:rPr lang="nl-NL" sz="2000" dirty="0"/>
              <a:t> access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vehicle.api</a:t>
            </a:r>
            <a:r>
              <a:rPr lang="nl-NL" sz="2000" dirty="0"/>
              <a:t> package in module </a:t>
            </a:r>
            <a:r>
              <a:rPr lang="nl-NL" sz="2000" dirty="0" err="1"/>
              <a:t>vehicle.api</a:t>
            </a:r>
            <a:r>
              <a:rPr lang="nl-NL" sz="2000" dirty="0"/>
              <a:t>.</a:t>
            </a:r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  module </a:t>
            </a:r>
            <a:r>
              <a:rPr lang="nl-NL" sz="2000" dirty="0" err="1">
                <a:latin typeface="Courier" pitchFamily="2" charset="0"/>
              </a:rPr>
              <a:t>vehicle.api</a:t>
            </a:r>
            <a:r>
              <a:rPr lang="nl-NL" sz="2000" dirty="0">
                <a:latin typeface="Courier" pitchFamily="2" charset="0"/>
              </a:rPr>
              <a:t> {</a:t>
            </a:r>
          </a:p>
          <a:p>
            <a:r>
              <a:rPr lang="nl-NL" sz="2000" dirty="0">
                <a:latin typeface="Courier" pitchFamily="2" charset="0"/>
              </a:rPr>
              <a:t>     ________ </a:t>
            </a:r>
            <a:r>
              <a:rPr lang="nl-NL" sz="2000" dirty="0" err="1">
                <a:latin typeface="Courier" pitchFamily="2" charset="0"/>
              </a:rPr>
              <a:t>vehicle.api</a:t>
            </a:r>
            <a:r>
              <a:rPr lang="nl-NL" sz="2000" dirty="0">
                <a:latin typeface="Courier" pitchFamily="2" charset="0"/>
              </a:rPr>
              <a:t>;</a:t>
            </a:r>
          </a:p>
          <a:p>
            <a:r>
              <a:rPr lang="nl-NL" sz="2000" dirty="0">
                <a:latin typeface="Courier" pitchFamily="2" charset="0"/>
              </a:rPr>
              <a:t>  }</a:t>
            </a:r>
          </a:p>
          <a:p>
            <a:endParaRPr lang="nl-NL" sz="2000" dirty="0">
              <a:latin typeface="Courier" pitchFamily="2" charset="0"/>
            </a:endParaRPr>
          </a:p>
          <a:p>
            <a:pPr marL="457200" indent="-457200">
              <a:buAutoNum type="arabicPeriod"/>
            </a:pPr>
            <a:r>
              <a:rPr lang="nl-NL" sz="2000" dirty="0">
                <a:latin typeface="Courier" pitchFamily="2" charset="0"/>
              </a:rPr>
              <a:t>export			2. exports			3. </a:t>
            </a:r>
            <a:r>
              <a:rPr lang="nl-NL" sz="2000" dirty="0" err="1">
                <a:latin typeface="Courier" pitchFamily="2" charset="0"/>
              </a:rPr>
              <a:t>require</a:t>
            </a:r>
            <a:endParaRPr lang="nl-NL" sz="2000" dirty="0">
              <a:latin typeface="Courier" pitchFamily="2" charset="0"/>
            </a:endParaRPr>
          </a:p>
          <a:p>
            <a:r>
              <a:rPr lang="nl-NL" sz="2000" dirty="0">
                <a:latin typeface="Courier" pitchFamily="2" charset="0"/>
              </a:rPr>
              <a:t>4. </a:t>
            </a:r>
            <a:r>
              <a:rPr lang="nl-NL" sz="2000" dirty="0" err="1">
                <a:latin typeface="Courier" pitchFamily="2" charset="0"/>
              </a:rPr>
              <a:t>requires</a:t>
            </a:r>
            <a:r>
              <a:rPr lang="nl-NL" sz="2000" dirty="0">
                <a:latin typeface="Courier" pitchFamily="2" charset="0"/>
              </a:rPr>
              <a:t>			5. </a:t>
            </a:r>
            <a:r>
              <a:rPr lang="nl-NL" sz="2000" dirty="0" err="1">
                <a:latin typeface="Courier" pitchFamily="2" charset="0"/>
              </a:rPr>
              <a:t>require</a:t>
            </a:r>
            <a:r>
              <a:rPr lang="nl-NL" sz="2000" dirty="0">
                <a:latin typeface="Courier" pitchFamily="2" charset="0"/>
              </a:rPr>
              <a:t> </a:t>
            </a:r>
            <a:r>
              <a:rPr lang="nl-NL" sz="2000" dirty="0" err="1">
                <a:latin typeface="Courier" pitchFamily="2" charset="0"/>
              </a:rPr>
              <a:t>transitive</a:t>
            </a:r>
            <a:r>
              <a:rPr lang="nl-NL" sz="2000" dirty="0">
                <a:latin typeface="Courier" pitchFamily="2" charset="0"/>
              </a:rPr>
              <a:t>	</a:t>
            </a:r>
          </a:p>
          <a:p>
            <a:r>
              <a:rPr lang="nl-NL" sz="2000" dirty="0">
                <a:latin typeface="Courier" pitchFamily="2" charset="0"/>
              </a:rPr>
              <a:t>6. </a:t>
            </a:r>
            <a:r>
              <a:rPr lang="nl-NL" sz="2000" dirty="0" err="1">
                <a:latin typeface="Courier" pitchFamily="2" charset="0"/>
              </a:rPr>
              <a:t>requires</a:t>
            </a:r>
            <a:r>
              <a:rPr lang="nl-NL" sz="2000" dirty="0">
                <a:latin typeface="Courier" pitchFamily="2" charset="0"/>
              </a:rPr>
              <a:t> </a:t>
            </a:r>
            <a:r>
              <a:rPr lang="nl-NL" sz="2000" dirty="0" err="1">
                <a:latin typeface="Courier" pitchFamily="2" charset="0"/>
              </a:rPr>
              <a:t>transitive</a:t>
            </a:r>
            <a:r>
              <a:rPr lang="nl-NL" sz="2000" dirty="0">
                <a:latin typeface="Courier" pitchFamily="2" charset="0"/>
              </a:rPr>
              <a:t>	7. None of </a:t>
            </a:r>
            <a:r>
              <a:rPr lang="nl-NL" sz="2000" dirty="0" err="1">
                <a:latin typeface="Courier" pitchFamily="2" charset="0"/>
              </a:rPr>
              <a:t>the</a:t>
            </a:r>
            <a:r>
              <a:rPr lang="nl-NL" sz="2000" dirty="0">
                <a:latin typeface="Courier" pitchFamily="2" charset="0"/>
              </a:rPr>
              <a:t> </a:t>
            </a:r>
            <a:r>
              <a:rPr lang="nl-NL" sz="2000" dirty="0" err="1">
                <a:latin typeface="Courier" pitchFamily="2" charset="0"/>
              </a:rPr>
              <a:t>above</a:t>
            </a:r>
            <a:endParaRPr lang="nl-NL" sz="2000" dirty="0">
              <a:latin typeface="Courier" pitchFamily="2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630195" y="5427597"/>
            <a:ext cx="967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2</a:t>
            </a:r>
          </a:p>
        </p:txBody>
      </p:sp>
    </p:spTree>
    <p:extLst>
      <p:ext uri="{BB962C8B-B14F-4D97-AF65-F5344CB8AC3E}">
        <p14:creationId xmlns:p14="http://schemas.microsoft.com/office/powerpoint/2010/main" val="169356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Given</a:t>
            </a:r>
            <a:r>
              <a:rPr lang="nl-NL" sz="2800" dirty="0"/>
              <a:t> a module </a:t>
            </a:r>
            <a:r>
              <a:rPr lang="nl-NL" sz="2800" dirty="0" err="1"/>
              <a:t>structure</a:t>
            </a:r>
            <a:r>
              <a:rPr lang="nl-NL" sz="2800" dirty="0"/>
              <a:t> like below: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1405089" y="4855908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Will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compile</a:t>
            </a:r>
            <a:r>
              <a:rPr lang="nl-NL" sz="2800" dirty="0"/>
              <a:t>?</a:t>
            </a:r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A9BAF067-C5F4-A343-935D-257222A669EF}"/>
              </a:ext>
            </a:extLst>
          </p:cNvPr>
          <p:cNvCxnSpPr/>
          <p:nvPr/>
        </p:nvCxnSpPr>
        <p:spPr bwMode="auto">
          <a:xfrm flipH="1">
            <a:off x="7577407" y="3736731"/>
            <a:ext cx="46358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AE8C555B-4B62-1942-8E20-250DFE68A5FE}"/>
              </a:ext>
            </a:extLst>
          </p:cNvPr>
          <p:cNvCxnSpPr/>
          <p:nvPr/>
        </p:nvCxnSpPr>
        <p:spPr bwMode="auto">
          <a:xfrm flipH="1">
            <a:off x="3611959" y="3332285"/>
            <a:ext cx="46358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C1734162-E79F-0A47-853C-28165C0F88FB}"/>
              </a:ext>
            </a:extLst>
          </p:cNvPr>
          <p:cNvSpPr txBox="1"/>
          <p:nvPr/>
        </p:nvSpPr>
        <p:spPr>
          <a:xfrm>
            <a:off x="637671" y="2813401"/>
            <a:ext cx="297428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exports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2A6309C-5FDA-F64B-98C2-0D2DF9348BB0}"/>
              </a:ext>
            </a:extLst>
          </p:cNvPr>
          <p:cNvSpPr txBox="1"/>
          <p:nvPr/>
        </p:nvSpPr>
        <p:spPr>
          <a:xfrm>
            <a:off x="4075547" y="2772932"/>
            <a:ext cx="2844801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2F80A7C7-514F-594E-846A-3D6B9CBF311A}"/>
              </a:ext>
            </a:extLst>
          </p:cNvPr>
          <p:cNvSpPr txBox="1"/>
          <p:nvPr/>
        </p:nvSpPr>
        <p:spPr>
          <a:xfrm>
            <a:off x="7506717" y="2772932"/>
            <a:ext cx="3216186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car.skoda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car.skoda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62360689-4A31-C240-B460-0C98FF18ECF2}"/>
              </a:ext>
            </a:extLst>
          </p:cNvPr>
          <p:cNvCxnSpPr>
            <a:cxnSpLocks/>
          </p:cNvCxnSpPr>
          <p:nvPr/>
        </p:nvCxnSpPr>
        <p:spPr bwMode="auto">
          <a:xfrm flipH="1">
            <a:off x="6920348" y="3332285"/>
            <a:ext cx="586369" cy="99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18989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920189"/>
            <a:ext cx="90104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No. Module </a:t>
            </a:r>
            <a:r>
              <a:rPr lang="nl-NL" sz="2800" b="1" i="1" dirty="0" err="1"/>
              <a:t>car.skoda</a:t>
            </a:r>
            <a:r>
              <a:rPr lang="nl-NL" sz="2800" dirty="0"/>
              <a:t> </a:t>
            </a:r>
            <a:r>
              <a:rPr lang="nl-NL" sz="2800" dirty="0" err="1"/>
              <a:t>implicitly</a:t>
            </a:r>
            <a:r>
              <a:rPr lang="nl-NL" sz="2800" dirty="0"/>
              <a:t> </a:t>
            </a:r>
            <a:r>
              <a:rPr lang="nl-NL" sz="2800" dirty="0" err="1"/>
              <a:t>requires</a:t>
            </a:r>
            <a:r>
              <a:rPr lang="nl-NL" sz="2800" dirty="0"/>
              <a:t> </a:t>
            </a:r>
            <a:r>
              <a:rPr lang="nl-NL" sz="2800" b="1" i="1" dirty="0" err="1"/>
              <a:t>vehicle.api</a:t>
            </a:r>
            <a:r>
              <a:rPr lang="nl-NL" sz="2800" dirty="0"/>
              <a:t> but </a:t>
            </a:r>
            <a:r>
              <a:rPr lang="nl-NL" sz="2800" dirty="0" err="1"/>
              <a:t>the</a:t>
            </a:r>
            <a:r>
              <a:rPr lang="nl-NL" sz="2800" dirty="0"/>
              <a:t> module-info of </a:t>
            </a:r>
            <a:r>
              <a:rPr lang="nl-NL" sz="2800" b="1" i="1" dirty="0" err="1"/>
              <a:t>car.skoda</a:t>
            </a:r>
            <a:r>
              <a:rPr lang="nl-NL" sz="2800" dirty="0"/>
              <a:t> </a:t>
            </a:r>
            <a:r>
              <a:rPr lang="nl-NL" sz="2800" dirty="0" err="1"/>
              <a:t>doesn't</a:t>
            </a:r>
            <a:r>
              <a:rPr lang="nl-NL" sz="2800" dirty="0"/>
              <a:t> </a:t>
            </a:r>
            <a:r>
              <a:rPr lang="nl-NL" sz="2800" dirty="0" err="1"/>
              <a:t>specify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dependency</a:t>
            </a:r>
            <a:r>
              <a:rPr lang="nl-NL" sz="2800" dirty="0"/>
              <a:t>.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81B0640D-40C1-B444-BE52-ABFB261E4990}"/>
              </a:ext>
            </a:extLst>
          </p:cNvPr>
          <p:cNvCxnSpPr/>
          <p:nvPr/>
        </p:nvCxnSpPr>
        <p:spPr bwMode="auto">
          <a:xfrm flipH="1">
            <a:off x="6892916" y="5103440"/>
            <a:ext cx="46358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7CE52A97-285E-B44D-95BC-4727C58C4C63}"/>
              </a:ext>
            </a:extLst>
          </p:cNvPr>
          <p:cNvCxnSpPr/>
          <p:nvPr/>
        </p:nvCxnSpPr>
        <p:spPr bwMode="auto">
          <a:xfrm flipH="1">
            <a:off x="3584527" y="4738182"/>
            <a:ext cx="46358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D448CD3-3584-C24D-B005-9C8B335F85E8}"/>
              </a:ext>
            </a:extLst>
          </p:cNvPr>
          <p:cNvCxnSpPr/>
          <p:nvPr/>
        </p:nvCxnSpPr>
        <p:spPr bwMode="auto">
          <a:xfrm flipH="1">
            <a:off x="2093976" y="5751576"/>
            <a:ext cx="5919587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92849FEE-EE0B-8947-8DCF-D6FC19BF7F75}"/>
              </a:ext>
            </a:extLst>
          </p:cNvPr>
          <p:cNvCxnSpPr>
            <a:cxnSpLocks/>
          </p:cNvCxnSpPr>
          <p:nvPr/>
        </p:nvCxnSpPr>
        <p:spPr bwMode="auto">
          <a:xfrm flipV="1">
            <a:off x="2093976" y="5054020"/>
            <a:ext cx="0" cy="697556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84D7369A-B001-F64E-9774-D505F37FF0E5}"/>
              </a:ext>
            </a:extLst>
          </p:cNvPr>
          <p:cNvSpPr txBox="1"/>
          <p:nvPr/>
        </p:nvSpPr>
        <p:spPr>
          <a:xfrm>
            <a:off x="610239" y="4115015"/>
            <a:ext cx="297428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exports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9404A2F-A6F3-5142-B755-941ED52FEE2C}"/>
              </a:ext>
            </a:extLst>
          </p:cNvPr>
          <p:cNvSpPr txBox="1"/>
          <p:nvPr/>
        </p:nvSpPr>
        <p:spPr>
          <a:xfrm>
            <a:off x="4048115" y="4194631"/>
            <a:ext cx="2844801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0327332C-0BE6-0E43-A674-4027D8382031}"/>
              </a:ext>
            </a:extLst>
          </p:cNvPr>
          <p:cNvSpPr txBox="1"/>
          <p:nvPr/>
        </p:nvSpPr>
        <p:spPr>
          <a:xfrm>
            <a:off x="7382539" y="4725830"/>
            <a:ext cx="3216186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car.skoda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car.skoda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7179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Can</a:t>
            </a:r>
            <a:r>
              <a:rPr lang="nl-NL" sz="2800" dirty="0"/>
              <a:t> we </a:t>
            </a:r>
            <a:r>
              <a:rPr lang="nl-NL" sz="2800" dirty="0" err="1"/>
              <a:t>solve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?</a:t>
            </a:r>
          </a:p>
          <a:p>
            <a:endParaRPr lang="nl-NL" sz="2800" dirty="0"/>
          </a:p>
          <a:p>
            <a:pPr marL="514350" indent="-514350">
              <a:buAutoNum type="alphaUcPeriod"/>
            </a:pPr>
            <a:r>
              <a:rPr lang="nl-NL" sz="2800" dirty="0"/>
              <a:t>No</a:t>
            </a:r>
          </a:p>
          <a:p>
            <a:pPr marL="514350" indent="-514350">
              <a:buAutoNum type="alphaUcPeriod"/>
            </a:pPr>
            <a:r>
              <a:rPr lang="nl-NL" sz="2800" dirty="0"/>
              <a:t>Yes,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adding</a:t>
            </a:r>
            <a:r>
              <a:rPr lang="nl-NL" sz="2800" dirty="0"/>
              <a:t> a </a:t>
            </a:r>
            <a:r>
              <a:rPr lang="nl-NL" sz="2800" b="1" i="1" dirty="0" err="1"/>
              <a:t>requires</a:t>
            </a:r>
            <a:r>
              <a:rPr lang="nl-NL" sz="2800" b="1" i="1" dirty="0"/>
              <a:t> </a:t>
            </a:r>
            <a:r>
              <a:rPr lang="nl-NL" sz="2800" b="1" i="1" dirty="0" err="1"/>
              <a:t>vehicle.api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module-info of </a:t>
            </a:r>
            <a:r>
              <a:rPr lang="nl-NL" sz="2800" b="1" i="1" dirty="0" err="1"/>
              <a:t>car.skoda</a:t>
            </a:r>
            <a:endParaRPr lang="nl-NL" sz="2800" b="1" i="1" dirty="0"/>
          </a:p>
          <a:p>
            <a:pPr marL="514350" indent="-514350">
              <a:buAutoNum type="alphaUcPeriod"/>
            </a:pPr>
            <a:r>
              <a:rPr lang="nl-NL" sz="2800" dirty="0"/>
              <a:t>Yes,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add</a:t>
            </a:r>
            <a:r>
              <a:rPr lang="nl-NL" sz="2800" dirty="0"/>
              <a:t> </a:t>
            </a:r>
            <a:r>
              <a:rPr lang="nl-NL" sz="2800" b="1" i="1" dirty="0" err="1"/>
              <a:t>requires</a:t>
            </a:r>
            <a:r>
              <a:rPr lang="nl-NL" sz="2800" b="1" i="1" dirty="0"/>
              <a:t> </a:t>
            </a:r>
            <a:r>
              <a:rPr lang="nl-NL" sz="2800" b="1" i="1" dirty="0" err="1"/>
              <a:t>transitive</a:t>
            </a:r>
            <a:r>
              <a:rPr lang="nl-NL" sz="2800" b="1" i="1" dirty="0"/>
              <a:t> </a:t>
            </a:r>
            <a:r>
              <a:rPr lang="nl-NL" sz="2800" b="1" i="1" dirty="0" err="1"/>
              <a:t>vehicle.api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module-info of </a:t>
            </a:r>
            <a:r>
              <a:rPr lang="nl-NL" sz="2800" b="1" i="1" dirty="0" err="1"/>
              <a:t>vehicle.car</a:t>
            </a:r>
            <a:endParaRPr lang="nl-NL" sz="2800" dirty="0"/>
          </a:p>
          <a:p>
            <a:pPr marL="514350" indent="-514350">
              <a:buAutoNum type="alphaUcPeriod"/>
            </a:pPr>
            <a:r>
              <a:rPr lang="nl-NL" sz="2800" dirty="0"/>
              <a:t>Yes, </a:t>
            </a:r>
            <a:r>
              <a:rPr lang="nl-NL" sz="2800" dirty="0" err="1"/>
              <a:t>by</a:t>
            </a:r>
            <a:r>
              <a:rPr lang="nl-NL" sz="2800" dirty="0"/>
              <a:t> factoring out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usage</a:t>
            </a:r>
            <a:r>
              <a:rPr lang="nl-NL" sz="2800" dirty="0"/>
              <a:t> of modules</a:t>
            </a:r>
          </a:p>
        </p:txBody>
      </p:sp>
    </p:spTree>
    <p:extLst>
      <p:ext uri="{BB962C8B-B14F-4D97-AF65-F5344CB8AC3E}">
        <p14:creationId xmlns:p14="http://schemas.microsoft.com/office/powerpoint/2010/main" val="2028619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B: </a:t>
            </a:r>
            <a:r>
              <a:rPr lang="nl-NL" sz="2800" dirty="0" err="1"/>
              <a:t>Add</a:t>
            </a:r>
            <a:r>
              <a:rPr lang="nl-NL" sz="2800" dirty="0"/>
              <a:t> </a:t>
            </a:r>
            <a:r>
              <a:rPr lang="nl-NL" sz="2800" b="1" i="1" dirty="0" err="1"/>
              <a:t>requires</a:t>
            </a:r>
            <a:r>
              <a:rPr lang="nl-NL" sz="2800" b="1" i="1" dirty="0"/>
              <a:t> </a:t>
            </a:r>
            <a:r>
              <a:rPr lang="nl-NL" sz="2800" b="1" i="1" dirty="0" err="1"/>
              <a:t>vehicle.api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module-info of </a:t>
            </a:r>
            <a:r>
              <a:rPr lang="nl-NL" sz="2800" b="1" i="1" dirty="0" err="1"/>
              <a:t>car.skoda</a:t>
            </a:r>
            <a:r>
              <a:rPr lang="nl-NL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r>
              <a:rPr lang="nl-NL" sz="2800" dirty="0"/>
              <a:t>Or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C: </a:t>
            </a:r>
            <a:r>
              <a:rPr lang="nl-NL" sz="2800" dirty="0" err="1"/>
              <a:t>Add</a:t>
            </a:r>
            <a:r>
              <a:rPr lang="nl-NL" sz="2800" dirty="0"/>
              <a:t> </a:t>
            </a:r>
            <a:r>
              <a:rPr lang="nl-NL" sz="2800" b="1" i="1" dirty="0" err="1"/>
              <a:t>requires</a:t>
            </a:r>
            <a:r>
              <a:rPr lang="nl-NL" sz="2800" b="1" i="1" dirty="0"/>
              <a:t> </a:t>
            </a:r>
            <a:r>
              <a:rPr lang="nl-NL" sz="2800" b="1" i="1" dirty="0" err="1"/>
              <a:t>transitive</a:t>
            </a:r>
            <a:r>
              <a:rPr lang="nl-NL" sz="2800" b="1" i="1" dirty="0"/>
              <a:t> </a:t>
            </a:r>
            <a:r>
              <a:rPr lang="nl-NL" sz="2800" b="1" i="1" dirty="0" err="1"/>
              <a:t>vehicle.api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module-info of </a:t>
            </a:r>
            <a:r>
              <a:rPr lang="nl-NL" sz="2800" b="1" i="1" dirty="0" err="1"/>
              <a:t>vehicle.car</a:t>
            </a:r>
            <a:r>
              <a:rPr lang="nl-NL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04B0D12A-0F84-AD47-B556-2CAC347E1A05}"/>
                  </a:ext>
                </a:extLst>
              </p14:cNvPr>
              <p14:cNvContentPartPr/>
              <p14:nvPr/>
            </p14:nvContentPartPr>
            <p14:xfrm>
              <a:off x="730155" y="3373040"/>
              <a:ext cx="9429480" cy="254196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04B0D12A-0F84-AD47-B556-2CAC347E1A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157" y="3310040"/>
                <a:ext cx="9555115" cy="266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076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Introduction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4EEA0-0273-4743-BAF3-E5D04B6973EB}"/>
              </a:ext>
            </a:extLst>
          </p:cNvPr>
          <p:cNvSpPr txBox="1"/>
          <p:nvPr/>
        </p:nvSpPr>
        <p:spPr>
          <a:xfrm>
            <a:off x="1199456" y="1412776"/>
            <a:ext cx="979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Modules</a:t>
            </a:r>
            <a:endParaRPr lang="nl-NL" sz="28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C4F6EDB-AAFD-464F-938C-BD9010F00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2245379"/>
            <a:ext cx="4749500" cy="282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29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statements are </a:t>
            </a:r>
            <a:r>
              <a:rPr lang="nl-NL" dirty="0" err="1"/>
              <a:t>true</a:t>
            </a:r>
            <a:r>
              <a:rPr lang="nl-NL" dirty="0"/>
              <a:t> in a module-</a:t>
            </a:r>
            <a:r>
              <a:rPr lang="nl-NL" dirty="0" err="1"/>
              <a:t>info.java</a:t>
            </a:r>
            <a:r>
              <a:rPr lang="nl-NL" dirty="0"/>
              <a:t> file?</a:t>
            </a:r>
          </a:p>
          <a:p>
            <a:endParaRPr lang="nl-NL" dirty="0"/>
          </a:p>
          <a:p>
            <a:pPr fontAlgn="base"/>
            <a:r>
              <a:rPr lang="nl-NL" dirty="0"/>
              <a:t>1. The </a:t>
            </a:r>
            <a:r>
              <a:rPr lang="nl-NL" dirty="0" err="1"/>
              <a:t>opens</a:t>
            </a:r>
            <a:r>
              <a:rPr lang="nl-NL" dirty="0"/>
              <a:t> </a:t>
            </a:r>
            <a:r>
              <a:rPr lang="nl-NL" dirty="0" err="1"/>
              <a:t>keyword</a:t>
            </a:r>
            <a:r>
              <a:rPr lang="nl-NL" dirty="0"/>
              <a:t> </a:t>
            </a:r>
            <a:r>
              <a:rPr lang="nl-NL" dirty="0" err="1"/>
              <a:t>allows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of </a:t>
            </a:r>
            <a:r>
              <a:rPr lang="nl-NL" dirty="0" err="1"/>
              <a:t>reflection</a:t>
            </a:r>
            <a:r>
              <a:rPr lang="nl-NL" dirty="0"/>
              <a:t>.	2. The </a:t>
            </a:r>
            <a:r>
              <a:rPr lang="nl-NL" dirty="0" err="1"/>
              <a:t>opens</a:t>
            </a:r>
            <a:r>
              <a:rPr lang="nl-NL" dirty="0"/>
              <a:t> </a:t>
            </a:r>
            <a:r>
              <a:rPr lang="nl-NL" dirty="0" err="1"/>
              <a:t>keyword</a:t>
            </a:r>
            <a:r>
              <a:rPr lang="nl-NL" dirty="0"/>
              <a:t> </a:t>
            </a:r>
            <a:r>
              <a:rPr lang="nl-NL" dirty="0" err="1"/>
              <a:t>declares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API is </a:t>
            </a:r>
            <a:r>
              <a:rPr lang="nl-NL" dirty="0" err="1"/>
              <a:t>called</a:t>
            </a:r>
            <a:r>
              <a:rPr lang="nl-NL" dirty="0"/>
              <a:t>.</a:t>
            </a:r>
          </a:p>
          <a:p>
            <a:pPr fontAlgn="base"/>
            <a:r>
              <a:rPr lang="nl-NL" dirty="0"/>
              <a:t>3. The </a:t>
            </a:r>
            <a:r>
              <a:rPr lang="nl-NL" dirty="0" err="1"/>
              <a:t>use</a:t>
            </a:r>
            <a:r>
              <a:rPr lang="nl-NL" dirty="0"/>
              <a:t> </a:t>
            </a:r>
            <a:r>
              <a:rPr lang="nl-NL" dirty="0" err="1"/>
              <a:t>keyword</a:t>
            </a:r>
            <a:r>
              <a:rPr lang="nl-NL" dirty="0"/>
              <a:t> </a:t>
            </a:r>
            <a:r>
              <a:rPr lang="nl-NL" dirty="0" err="1"/>
              <a:t>allows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of </a:t>
            </a:r>
            <a:r>
              <a:rPr lang="nl-NL" dirty="0" err="1"/>
              <a:t>reflection</a:t>
            </a:r>
            <a:r>
              <a:rPr lang="nl-NL" dirty="0"/>
              <a:t>.	4. The </a:t>
            </a:r>
            <a:r>
              <a:rPr lang="nl-NL" dirty="0" err="1"/>
              <a:t>use</a:t>
            </a:r>
            <a:r>
              <a:rPr lang="nl-NL" dirty="0"/>
              <a:t> </a:t>
            </a:r>
            <a:r>
              <a:rPr lang="nl-NL" dirty="0" err="1"/>
              <a:t>keyword</a:t>
            </a:r>
            <a:r>
              <a:rPr lang="nl-NL" dirty="0"/>
              <a:t> </a:t>
            </a:r>
            <a:r>
              <a:rPr lang="nl-NL" dirty="0" err="1"/>
              <a:t>declares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API is </a:t>
            </a:r>
            <a:r>
              <a:rPr lang="nl-NL" dirty="0" err="1"/>
              <a:t>called</a:t>
            </a:r>
            <a:r>
              <a:rPr lang="nl-NL" dirty="0"/>
              <a:t>.</a:t>
            </a:r>
          </a:p>
          <a:p>
            <a:pPr fontAlgn="base"/>
            <a:r>
              <a:rPr lang="nl-NL" dirty="0"/>
              <a:t>5. The </a:t>
            </a:r>
            <a:r>
              <a:rPr lang="nl-NL" dirty="0" err="1"/>
              <a:t>uses</a:t>
            </a:r>
            <a:r>
              <a:rPr lang="nl-NL" dirty="0"/>
              <a:t> </a:t>
            </a:r>
            <a:r>
              <a:rPr lang="nl-NL" dirty="0" err="1"/>
              <a:t>keyword</a:t>
            </a:r>
            <a:r>
              <a:rPr lang="nl-NL" dirty="0"/>
              <a:t> </a:t>
            </a:r>
            <a:r>
              <a:rPr lang="nl-NL" dirty="0" err="1"/>
              <a:t>allows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of </a:t>
            </a:r>
            <a:r>
              <a:rPr lang="nl-NL" dirty="0" err="1"/>
              <a:t>reflection</a:t>
            </a:r>
            <a:r>
              <a:rPr lang="nl-NL" dirty="0"/>
              <a:t>.	6. The </a:t>
            </a:r>
            <a:r>
              <a:rPr lang="nl-NL" dirty="0" err="1"/>
              <a:t>uses</a:t>
            </a:r>
            <a:r>
              <a:rPr lang="nl-NL" dirty="0"/>
              <a:t> </a:t>
            </a:r>
            <a:r>
              <a:rPr lang="nl-NL" dirty="0" err="1"/>
              <a:t>keyword</a:t>
            </a:r>
            <a:r>
              <a:rPr lang="nl-NL" dirty="0"/>
              <a:t> </a:t>
            </a:r>
            <a:r>
              <a:rPr lang="nl-NL" dirty="0" err="1"/>
              <a:t>declares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API is </a:t>
            </a:r>
            <a:r>
              <a:rPr lang="nl-NL" dirty="0" err="1"/>
              <a:t>called</a:t>
            </a:r>
            <a:r>
              <a:rPr lang="nl-NL" dirty="0"/>
              <a:t>.</a:t>
            </a:r>
          </a:p>
          <a:p>
            <a:pPr fontAlgn="base"/>
            <a:r>
              <a:rPr lang="nl-NL" dirty="0"/>
              <a:t>7. The file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empty (zero bytes).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3967016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1, 6, 7</a:t>
            </a:r>
          </a:p>
        </p:txBody>
      </p:sp>
    </p:spTree>
    <p:extLst>
      <p:ext uri="{BB962C8B-B14F-4D97-AF65-F5344CB8AC3E}">
        <p14:creationId xmlns:p14="http://schemas.microsoft.com/office/powerpoint/2010/main" val="411736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true</a:t>
            </a:r>
            <a:r>
              <a:rPr lang="nl-NL" dirty="0"/>
              <a:t> of a module </a:t>
            </a:r>
            <a:r>
              <a:rPr lang="nl-NL" dirty="0" err="1"/>
              <a:t>containing</a:t>
            </a:r>
            <a:r>
              <a:rPr lang="nl-NL" dirty="0"/>
              <a:t> a file </a:t>
            </a:r>
            <a:r>
              <a:rPr lang="nl-NL" dirty="0" err="1"/>
              <a:t>named</a:t>
            </a:r>
            <a:r>
              <a:rPr lang="nl-NL" dirty="0"/>
              <a:t> module-</a:t>
            </a:r>
            <a:r>
              <a:rPr lang="nl-NL" dirty="0" err="1"/>
              <a:t>info.java</a:t>
            </a:r>
            <a:r>
              <a:rPr lang="nl-NL" dirty="0"/>
              <a:t> 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contents?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fontAlgn="base"/>
            <a:r>
              <a:rPr lang="nl-NL" dirty="0"/>
              <a:t>1. </a:t>
            </a:r>
            <a:r>
              <a:rPr lang="nl-NL" dirty="0" err="1"/>
              <a:t>All</a:t>
            </a:r>
            <a:r>
              <a:rPr lang="nl-NL" dirty="0"/>
              <a:t> packages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module are </a:t>
            </a:r>
            <a:r>
              <a:rPr lang="nl-NL" dirty="0" err="1"/>
              <a:t>automatically</a:t>
            </a:r>
            <a:r>
              <a:rPr lang="nl-NL" dirty="0"/>
              <a:t> </a:t>
            </a:r>
            <a:r>
              <a:rPr lang="nl-NL" dirty="0" err="1"/>
              <a:t>exported</a:t>
            </a:r>
            <a:r>
              <a:rPr lang="nl-NL" dirty="0"/>
              <a:t>.</a:t>
            </a:r>
          </a:p>
          <a:p>
            <a:pPr fontAlgn="base"/>
            <a:r>
              <a:rPr lang="nl-NL" dirty="0"/>
              <a:t>2. No packages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module are </a:t>
            </a:r>
            <a:r>
              <a:rPr lang="nl-NL" dirty="0" err="1"/>
              <a:t>automatically</a:t>
            </a:r>
            <a:r>
              <a:rPr lang="nl-NL" dirty="0"/>
              <a:t> </a:t>
            </a:r>
            <a:r>
              <a:rPr lang="nl-NL" dirty="0" err="1"/>
              <a:t>exported</a:t>
            </a:r>
            <a:r>
              <a:rPr lang="nl-NL" dirty="0"/>
              <a:t>.</a:t>
            </a:r>
          </a:p>
          <a:p>
            <a:pPr fontAlgn="base"/>
            <a:r>
              <a:rPr lang="nl-NL" dirty="0"/>
              <a:t>3. A </a:t>
            </a:r>
            <a:r>
              <a:rPr lang="nl-NL" dirty="0" err="1"/>
              <a:t>main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run.</a:t>
            </a:r>
          </a:p>
          <a:p>
            <a:pPr fontAlgn="base"/>
            <a:r>
              <a:rPr lang="nl-NL" dirty="0"/>
              <a:t>4. A </a:t>
            </a:r>
            <a:r>
              <a:rPr lang="nl-NL" dirty="0" err="1"/>
              <a:t>main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cannot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run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class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exposed</a:t>
            </a:r>
            <a:r>
              <a:rPr lang="nl-NL" dirty="0"/>
              <a:t>.</a:t>
            </a:r>
          </a:p>
          <a:p>
            <a:pPr fontAlgn="base"/>
            <a:r>
              <a:rPr lang="nl-NL" dirty="0"/>
              <a:t>5. The module-</a:t>
            </a:r>
            <a:r>
              <a:rPr lang="nl-NL" dirty="0" err="1"/>
              <a:t>info.java</a:t>
            </a:r>
            <a:r>
              <a:rPr lang="nl-NL" dirty="0"/>
              <a:t> file </a:t>
            </a:r>
            <a:r>
              <a:rPr lang="nl-NL" dirty="0" err="1"/>
              <a:t>contains</a:t>
            </a:r>
            <a:r>
              <a:rPr lang="nl-NL" dirty="0"/>
              <a:t> a compiler error.</a:t>
            </a:r>
          </a:p>
          <a:p>
            <a:pPr fontAlgn="base"/>
            <a:r>
              <a:rPr lang="nl-NL" dirty="0"/>
              <a:t>6. The module-</a:t>
            </a:r>
            <a:r>
              <a:rPr lang="nl-NL" dirty="0" err="1"/>
              <a:t>info.java</a:t>
            </a:r>
            <a:r>
              <a:rPr lang="nl-NL" dirty="0"/>
              <a:t> </a:t>
            </a:r>
            <a:r>
              <a:rPr lang="nl-NL" dirty="0" err="1"/>
              <a:t>filename</a:t>
            </a:r>
            <a:r>
              <a:rPr lang="nl-NL" dirty="0"/>
              <a:t> is incorrect.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5009475"/>
            <a:ext cx="9010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2, 3</a:t>
            </a:r>
          </a:p>
          <a:p>
            <a:r>
              <a:rPr lang="nl-NL" sz="1600" dirty="0" err="1"/>
              <a:t>Explanation</a:t>
            </a:r>
            <a:r>
              <a:rPr lang="nl-NL" sz="1600" dirty="0"/>
              <a:t> 3: </a:t>
            </a:r>
            <a:r>
              <a:rPr lang="nl-NL" sz="1600" dirty="0" err="1"/>
              <a:t>you</a:t>
            </a:r>
            <a:r>
              <a:rPr lang="nl-NL" sz="1600" dirty="0"/>
              <a:t> </a:t>
            </a:r>
            <a:r>
              <a:rPr lang="nl-NL" sz="1600" dirty="0" err="1"/>
              <a:t>can</a:t>
            </a:r>
            <a:r>
              <a:rPr lang="nl-NL" sz="1600" dirty="0"/>
              <a:t> </a:t>
            </a:r>
            <a:r>
              <a:rPr lang="nl-NL" sz="1600" dirty="0" err="1"/>
              <a:t>not</a:t>
            </a:r>
            <a:r>
              <a:rPr lang="nl-NL" sz="1600" dirty="0"/>
              <a:t> call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main</a:t>
            </a:r>
            <a:r>
              <a:rPr lang="nl-NL" sz="1600" dirty="0"/>
              <a:t> </a:t>
            </a:r>
            <a:r>
              <a:rPr lang="nl-NL" sz="1600" dirty="0" err="1"/>
              <a:t>method</a:t>
            </a:r>
            <a:r>
              <a:rPr lang="nl-NL" sz="1600" dirty="0"/>
              <a:t> </a:t>
            </a:r>
            <a:r>
              <a:rPr lang="nl-NL" sz="1600" dirty="0" err="1"/>
              <a:t>from</a:t>
            </a:r>
            <a:r>
              <a:rPr lang="nl-NL" sz="1600" dirty="0"/>
              <a:t> </a:t>
            </a:r>
            <a:r>
              <a:rPr lang="nl-NL" sz="1600" dirty="0" err="1"/>
              <a:t>outside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module, like </a:t>
            </a:r>
            <a:r>
              <a:rPr lang="nl-NL" sz="1600" dirty="0" err="1"/>
              <a:t>from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command</a:t>
            </a:r>
            <a:r>
              <a:rPr lang="nl-NL" sz="1600" dirty="0"/>
              <a:t> line, but </a:t>
            </a:r>
            <a:r>
              <a:rPr lang="nl-NL" sz="1600" dirty="0" err="1"/>
              <a:t>you</a:t>
            </a:r>
            <a:r>
              <a:rPr lang="nl-NL" sz="1600" dirty="0"/>
              <a:t> </a:t>
            </a:r>
            <a:r>
              <a:rPr lang="nl-NL" sz="1600" dirty="0" err="1"/>
              <a:t>can</a:t>
            </a:r>
            <a:r>
              <a:rPr lang="nl-NL" sz="1600" dirty="0"/>
              <a:t> </a:t>
            </a:r>
            <a:r>
              <a:rPr lang="nl-NL" sz="1600" dirty="0" err="1"/>
              <a:t>still</a:t>
            </a:r>
            <a:r>
              <a:rPr lang="nl-NL" sz="1600" dirty="0"/>
              <a:t> </a:t>
            </a:r>
            <a:r>
              <a:rPr lang="nl-NL" sz="1600" dirty="0" err="1"/>
              <a:t>execute</a:t>
            </a:r>
            <a:r>
              <a:rPr lang="nl-NL" sz="1600" dirty="0"/>
              <a:t> </a:t>
            </a:r>
            <a:r>
              <a:rPr lang="nl-NL" sz="1600" dirty="0" err="1"/>
              <a:t>that</a:t>
            </a:r>
            <a:r>
              <a:rPr lang="nl-NL" sz="1600" dirty="0"/>
              <a:t> code.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76EC038-1EAF-244C-BA48-4E3EC7070AB1}"/>
              </a:ext>
            </a:extLst>
          </p:cNvPr>
          <p:cNvSpPr txBox="1"/>
          <p:nvPr/>
        </p:nvSpPr>
        <p:spPr>
          <a:xfrm>
            <a:off x="3460031" y="2482257"/>
            <a:ext cx="480468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com.abnamro.credit</a:t>
            </a:r>
            <a:r>
              <a:rPr lang="nl-NL" dirty="0">
                <a:solidFill>
                  <a:schemeClr val="bg1"/>
                </a:solidFill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400928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/>
              <a:t>Will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compile</a:t>
            </a:r>
            <a:r>
              <a:rPr lang="nl-NL" sz="2800" dirty="0"/>
              <a:t>?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F2364F0-C1AF-E44C-A322-49272BC003A7}"/>
              </a:ext>
            </a:extLst>
          </p:cNvPr>
          <p:cNvSpPr txBox="1"/>
          <p:nvPr/>
        </p:nvSpPr>
        <p:spPr>
          <a:xfrm>
            <a:off x="3693658" y="2798138"/>
            <a:ext cx="4804684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exports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transitive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1405089" y="4398708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No.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only</a:t>
            </a:r>
            <a:r>
              <a:rPr lang="nl-NL" sz="2800" dirty="0"/>
              <a:t> </a:t>
            </a:r>
            <a:r>
              <a:rPr lang="nl-NL" sz="2800" dirty="0" err="1"/>
              <a:t>require</a:t>
            </a:r>
            <a:r>
              <a:rPr lang="nl-NL" sz="2800" dirty="0"/>
              <a:t> a module </a:t>
            </a:r>
            <a:r>
              <a:rPr lang="nl-NL" sz="2800" dirty="0" err="1"/>
              <a:t>once</a:t>
            </a:r>
            <a:r>
              <a:rPr lang="nl-NL" sz="2800" dirty="0"/>
              <a:t>.</a:t>
            </a:r>
          </a:p>
          <a:p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79677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036367"/>
            <a:ext cx="1061274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Suppose</a:t>
            </a:r>
            <a:r>
              <a:rPr lang="nl-NL" dirty="0"/>
              <a:t> module </a:t>
            </a:r>
            <a:r>
              <a:rPr lang="nl-NL" dirty="0" err="1"/>
              <a:t>ferrari</a:t>
            </a:r>
            <a:r>
              <a:rPr lang="nl-NL" dirty="0"/>
              <a:t> </a:t>
            </a:r>
            <a:r>
              <a:rPr lang="nl-NL" dirty="0" err="1"/>
              <a:t>depends</a:t>
            </a:r>
            <a:r>
              <a:rPr lang="nl-NL" dirty="0"/>
              <a:t> on module </a:t>
            </a:r>
            <a:r>
              <a:rPr lang="nl-NL" dirty="0" err="1"/>
              <a:t>car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module </a:t>
            </a:r>
            <a:r>
              <a:rPr lang="nl-NL" dirty="0" err="1"/>
              <a:t>car</a:t>
            </a:r>
            <a:r>
              <a:rPr lang="nl-NL" dirty="0"/>
              <a:t> </a:t>
            </a:r>
            <a:r>
              <a:rPr lang="nl-NL" dirty="0" err="1"/>
              <a:t>depends</a:t>
            </a:r>
            <a:r>
              <a:rPr lang="nl-NL" dirty="0"/>
              <a:t> on module vehicle.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lines</a:t>
            </a:r>
            <a:r>
              <a:rPr lang="nl-NL" dirty="0"/>
              <a:t> </a:t>
            </a:r>
            <a:r>
              <a:rPr lang="nl-NL" dirty="0" err="1"/>
              <a:t>allow</a:t>
            </a:r>
            <a:r>
              <a:rPr lang="nl-NL" dirty="0"/>
              <a:t> module </a:t>
            </a:r>
            <a:r>
              <a:rPr lang="nl-NL" dirty="0" err="1"/>
              <a:t>ferrari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access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vehicle.capacity</a:t>
            </a:r>
            <a:r>
              <a:rPr lang="nl-NL" dirty="0"/>
              <a:t> package in module vehicle?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fontAlgn="base"/>
            <a:r>
              <a:rPr lang="nl-NL" dirty="0"/>
              <a:t>1. </a:t>
            </a:r>
            <a:r>
              <a:rPr lang="nl-NL" dirty="0" err="1"/>
              <a:t>require</a:t>
            </a:r>
            <a:r>
              <a:rPr lang="nl-NL" dirty="0"/>
              <a:t> on line S		2. </a:t>
            </a:r>
            <a:r>
              <a:rPr lang="nl-NL" dirty="0" err="1"/>
              <a:t>require</a:t>
            </a:r>
            <a:r>
              <a:rPr lang="nl-NL" dirty="0"/>
              <a:t> on line T		3. </a:t>
            </a:r>
            <a:r>
              <a:rPr lang="nl-NL" dirty="0" err="1"/>
              <a:t>requires</a:t>
            </a:r>
            <a:r>
              <a:rPr lang="nl-NL" dirty="0"/>
              <a:t> on line S</a:t>
            </a:r>
          </a:p>
          <a:p>
            <a:pPr fontAlgn="base"/>
            <a:r>
              <a:rPr lang="nl-NL" dirty="0"/>
              <a:t>4. </a:t>
            </a:r>
            <a:r>
              <a:rPr lang="nl-NL" dirty="0" err="1"/>
              <a:t>requires</a:t>
            </a:r>
            <a:r>
              <a:rPr lang="nl-NL" dirty="0"/>
              <a:t> on line T		5. </a:t>
            </a:r>
            <a:r>
              <a:rPr lang="nl-NL" dirty="0" err="1"/>
              <a:t>require</a:t>
            </a:r>
            <a:r>
              <a:rPr lang="nl-NL" dirty="0"/>
              <a:t> </a:t>
            </a:r>
            <a:r>
              <a:rPr lang="nl-NL" dirty="0" err="1"/>
              <a:t>transitive</a:t>
            </a:r>
            <a:r>
              <a:rPr lang="nl-NL" dirty="0"/>
              <a:t> on line S	6. </a:t>
            </a:r>
            <a:r>
              <a:rPr lang="nl-NL" dirty="0" err="1"/>
              <a:t>require</a:t>
            </a:r>
            <a:r>
              <a:rPr lang="nl-NL" dirty="0"/>
              <a:t> </a:t>
            </a:r>
            <a:r>
              <a:rPr lang="nl-NL" dirty="0" err="1"/>
              <a:t>transitive</a:t>
            </a:r>
            <a:r>
              <a:rPr lang="nl-NL" dirty="0"/>
              <a:t> on line T</a:t>
            </a:r>
          </a:p>
          <a:p>
            <a:pPr fontAlgn="base"/>
            <a:r>
              <a:rPr lang="nl-NL" dirty="0"/>
              <a:t>7.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transitive</a:t>
            </a:r>
            <a:r>
              <a:rPr lang="nl-NL" dirty="0"/>
              <a:t> on line S	8.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transitive</a:t>
            </a:r>
            <a:r>
              <a:rPr lang="nl-NL" dirty="0"/>
              <a:t> on line T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5343026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4, 7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76EC038-1EAF-244C-BA48-4E3EC7070AB1}"/>
              </a:ext>
            </a:extLst>
          </p:cNvPr>
          <p:cNvSpPr txBox="1"/>
          <p:nvPr/>
        </p:nvSpPr>
        <p:spPr>
          <a:xfrm>
            <a:off x="581041" y="2690336"/>
            <a:ext cx="4066917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module vehicle {</a:t>
            </a:r>
          </a:p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 exports </a:t>
            </a:r>
            <a:r>
              <a:rPr lang="nl-NL" sz="1400" dirty="0" err="1">
                <a:solidFill>
                  <a:schemeClr val="bg1"/>
                </a:solidFill>
                <a:latin typeface="Courier" pitchFamily="2" charset="0"/>
              </a:rPr>
              <a:t>vehicle.capacity</a:t>
            </a:r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sz="1400" dirty="0" err="1">
                <a:solidFill>
                  <a:schemeClr val="bg1"/>
                </a:solidFill>
                <a:latin typeface="Courier" pitchFamily="2" charset="0"/>
              </a:rPr>
              <a:t>to</a:t>
            </a:r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sz="1400" dirty="0" err="1">
                <a:solidFill>
                  <a:schemeClr val="bg1"/>
                </a:solidFill>
                <a:latin typeface="Courier" pitchFamily="2" charset="0"/>
              </a:rPr>
              <a:t>car</a:t>
            </a:r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D3AC9D2-A313-324C-9354-E3231A2E67C6}"/>
              </a:ext>
            </a:extLst>
          </p:cNvPr>
          <p:cNvSpPr txBox="1"/>
          <p:nvPr/>
        </p:nvSpPr>
        <p:spPr>
          <a:xfrm>
            <a:off x="4774196" y="2702786"/>
            <a:ext cx="3189939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module </a:t>
            </a:r>
            <a:r>
              <a:rPr lang="nl-NL" sz="1400" dirty="0" err="1">
                <a:solidFill>
                  <a:schemeClr val="bg1"/>
                </a:solidFill>
                <a:latin typeface="Courier" pitchFamily="2" charset="0"/>
              </a:rPr>
              <a:t>car</a:t>
            </a:r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{</a:t>
            </a:r>
          </a:p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 ______ vehicle;  // line S</a:t>
            </a:r>
          </a:p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3718A5FB-2AE9-ED45-A631-64FCDC308679}"/>
              </a:ext>
            </a:extLst>
          </p:cNvPr>
          <p:cNvSpPr txBox="1"/>
          <p:nvPr/>
        </p:nvSpPr>
        <p:spPr>
          <a:xfrm>
            <a:off x="8090372" y="2690336"/>
            <a:ext cx="2952134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module </a:t>
            </a:r>
            <a:r>
              <a:rPr lang="nl-NL" sz="1400" dirty="0" err="1">
                <a:solidFill>
                  <a:schemeClr val="bg1"/>
                </a:solidFill>
                <a:latin typeface="Courier" pitchFamily="2" charset="0"/>
              </a:rPr>
              <a:t>ferrari</a:t>
            </a:r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{</a:t>
            </a:r>
          </a:p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 ______ </a:t>
            </a:r>
            <a:r>
              <a:rPr lang="nl-NL" sz="1400" dirty="0" err="1">
                <a:solidFill>
                  <a:schemeClr val="bg1"/>
                </a:solidFill>
                <a:latin typeface="Courier" pitchFamily="2" charset="0"/>
              </a:rPr>
              <a:t>car</a:t>
            </a:r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;   // line T</a:t>
            </a:r>
          </a:p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833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026709"/>
            <a:ext cx="1061274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best </a:t>
            </a:r>
            <a:r>
              <a:rPr lang="nl-NL" dirty="0" err="1"/>
              <a:t>fill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blank </a:t>
            </a:r>
            <a:r>
              <a:rPr lang="nl-NL" dirty="0" err="1"/>
              <a:t>to</a:t>
            </a:r>
            <a:r>
              <a:rPr lang="nl-NL" dirty="0"/>
              <a:t> complete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code?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fontAlgn="base"/>
            <a:r>
              <a:rPr lang="nl-NL" dirty="0"/>
              <a:t>1. com			2. </a:t>
            </a:r>
            <a:r>
              <a:rPr lang="nl-NL" dirty="0" err="1"/>
              <a:t>com.unicorn</a:t>
            </a:r>
            <a:r>
              <a:rPr lang="nl-NL" dirty="0"/>
              <a:t>		3. </a:t>
            </a:r>
            <a:r>
              <a:rPr lang="nl-NL" dirty="0" err="1"/>
              <a:t>com.unicorn.horn</a:t>
            </a:r>
            <a:endParaRPr lang="nl-NL" dirty="0"/>
          </a:p>
          <a:p>
            <a:pPr marL="342900" indent="-342900" fontAlgn="base">
              <a:buAutoNum type="arabicPeriod"/>
            </a:pPr>
            <a:endParaRPr lang="nl-NL" dirty="0"/>
          </a:p>
          <a:p>
            <a:pPr fontAlgn="base"/>
            <a:r>
              <a:rPr lang="nl-NL" dirty="0"/>
              <a:t>4. </a:t>
            </a:r>
            <a:r>
              <a:rPr lang="nl-NL" dirty="0" err="1"/>
              <a:t>com.unicorn.magic</a:t>
            </a:r>
            <a:r>
              <a:rPr lang="nl-NL" dirty="0"/>
              <a:t>	5. The code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compile</a:t>
            </a:r>
            <a:r>
              <a:rPr lang="nl-NL" dirty="0"/>
              <a:t>.</a:t>
            </a:r>
          </a:p>
          <a:p>
            <a:pPr fontAlgn="base"/>
            <a:endParaRPr lang="nl-NL" dirty="0"/>
          </a:p>
          <a:p>
            <a:pPr fontAlgn="base"/>
            <a:r>
              <a:rPr lang="nl-NL" dirty="0"/>
              <a:t>6. The code </a:t>
            </a:r>
            <a:r>
              <a:rPr lang="nl-NL" dirty="0" err="1"/>
              <a:t>compiles</a:t>
            </a:r>
            <a:r>
              <a:rPr lang="nl-NL" dirty="0"/>
              <a:t>, but none of these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choice</a:t>
            </a:r>
            <a:r>
              <a:rPr lang="nl-NL" dirty="0"/>
              <a:t>.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535863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2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68EDC65-9B3A-D943-B98A-EFC563F617EB}"/>
              </a:ext>
            </a:extLst>
          </p:cNvPr>
          <p:cNvSpPr txBox="1"/>
          <p:nvPr/>
        </p:nvSpPr>
        <p:spPr>
          <a:xfrm>
            <a:off x="1685878" y="2228671"/>
            <a:ext cx="4735194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module ________ {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 exports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com.unicorn.horn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 exports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com.unicorn.magic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858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graphicFrame>
        <p:nvGraphicFramePr>
          <p:cNvPr id="3" name="Tabel 3">
            <a:extLst>
              <a:ext uri="{FF2B5EF4-FFF2-40B4-BE49-F238E27FC236}">
                <a16:creationId xmlns:a16="http://schemas.microsoft.com/office/drawing/2014/main" id="{234EAA92-DC3D-F243-9044-71C1D2B73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361060"/>
              </p:ext>
            </p:extLst>
          </p:nvPr>
        </p:nvGraphicFramePr>
        <p:xfrm>
          <a:off x="1414936" y="2295191"/>
          <a:ext cx="9010435" cy="2691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4371">
                  <a:extLst>
                    <a:ext uri="{9D8B030D-6E8A-4147-A177-3AD203B41FA5}">
                      <a16:colId xmlns:a16="http://schemas.microsoft.com/office/drawing/2014/main" val="1822729229"/>
                    </a:ext>
                  </a:extLst>
                </a:gridCol>
                <a:gridCol w="3208032">
                  <a:extLst>
                    <a:ext uri="{9D8B030D-6E8A-4147-A177-3AD203B41FA5}">
                      <a16:colId xmlns:a16="http://schemas.microsoft.com/office/drawing/2014/main" val="3054328985"/>
                    </a:ext>
                  </a:extLst>
                </a:gridCol>
                <a:gridCol w="3208032">
                  <a:extLst>
                    <a:ext uri="{9D8B030D-6E8A-4147-A177-3AD203B41FA5}">
                      <a16:colId xmlns:a16="http://schemas.microsoft.com/office/drawing/2014/main" val="4089608800"/>
                    </a:ext>
                  </a:extLst>
                </a:gridCol>
              </a:tblGrid>
              <a:tr h="464533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Access level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modifier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Within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Outside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module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757688"/>
                  </a:ext>
                </a:extLst>
              </a:tr>
              <a:tr h="464533">
                <a:tc>
                  <a:txBody>
                    <a:bodyPr/>
                    <a:lstStyle/>
                    <a:p>
                      <a:r>
                        <a:rPr lang="nl-NL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Available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within</a:t>
                      </a:r>
                      <a:r>
                        <a:rPr lang="nl-NL" dirty="0"/>
                        <a:t>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032751"/>
                  </a:ext>
                </a:extLst>
              </a:tr>
              <a:tr h="464533">
                <a:tc>
                  <a:txBody>
                    <a:bodyPr/>
                    <a:lstStyle/>
                    <a:p>
                      <a:r>
                        <a:rPr lang="nl-NL" dirty="0"/>
                        <a:t>default (package-private)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Available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within</a:t>
                      </a:r>
                      <a:r>
                        <a:rPr lang="nl-NL" dirty="0"/>
                        <a:t> 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788077"/>
                  </a:ext>
                </a:extLst>
              </a:tr>
              <a:tr h="649075">
                <a:tc>
                  <a:txBody>
                    <a:bodyPr/>
                    <a:lstStyle/>
                    <a:p>
                      <a:r>
                        <a:rPr lang="nl-NL" dirty="0" err="1"/>
                        <a:t>protected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Available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within</a:t>
                      </a:r>
                      <a:r>
                        <a:rPr lang="nl-NL" dirty="0"/>
                        <a:t> package or </a:t>
                      </a:r>
                      <a:r>
                        <a:rPr lang="nl-NL" dirty="0" err="1"/>
                        <a:t>to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subclasses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Accessible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to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subclasses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if</a:t>
                      </a:r>
                      <a:r>
                        <a:rPr lang="nl-NL" dirty="0"/>
                        <a:t> package is </a:t>
                      </a:r>
                      <a:r>
                        <a:rPr lang="nl-NL" dirty="0" err="1"/>
                        <a:t>exported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361731"/>
                  </a:ext>
                </a:extLst>
              </a:tr>
              <a:tr h="649075">
                <a:tc>
                  <a:txBody>
                    <a:bodyPr/>
                    <a:lstStyle/>
                    <a:p>
                      <a:r>
                        <a:rPr lang="nl-NL" dirty="0"/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Available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to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all</a:t>
                      </a:r>
                      <a:r>
                        <a:rPr lang="nl-NL" dirty="0"/>
                        <a:t>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Accessible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if</a:t>
                      </a:r>
                      <a:r>
                        <a:rPr lang="nl-NL" dirty="0"/>
                        <a:t> package is </a:t>
                      </a:r>
                      <a:r>
                        <a:rPr lang="nl-NL" dirty="0" err="1"/>
                        <a:t>exported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22714"/>
                  </a:ext>
                </a:extLst>
              </a:tr>
            </a:tbl>
          </a:graphicData>
        </a:graphic>
      </p:graphicFrame>
      <p:sp>
        <p:nvSpPr>
          <p:cNvPr id="6" name="Tekstvak 5">
            <a:extLst>
              <a:ext uri="{FF2B5EF4-FFF2-40B4-BE49-F238E27FC236}">
                <a16:creationId xmlns:a16="http://schemas.microsoft.com/office/drawing/2014/main" id="{6DC55995-FAA0-254D-AA95-79F86014CBEA}"/>
              </a:ext>
            </a:extLst>
          </p:cNvPr>
          <p:cNvSpPr txBox="1"/>
          <p:nvPr/>
        </p:nvSpPr>
        <p:spPr>
          <a:xfrm>
            <a:off x="1414935" y="123283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Improved</a:t>
            </a:r>
            <a:r>
              <a:rPr lang="nl-NL" sz="2800" dirty="0"/>
              <a:t>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3382140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026709"/>
            <a:ext cx="1061274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are </a:t>
            </a:r>
            <a:r>
              <a:rPr lang="nl-NL" dirty="0" err="1"/>
              <a:t>true</a:t>
            </a:r>
            <a:r>
              <a:rPr lang="nl-NL" dirty="0"/>
              <a:t> statements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module?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fontAlgn="base"/>
            <a:r>
              <a:rPr lang="nl-NL" dirty="0"/>
              <a:t>1. </a:t>
            </a:r>
            <a:r>
              <a:rPr lang="nl-NL" dirty="0" err="1"/>
              <a:t>All</a:t>
            </a:r>
            <a:r>
              <a:rPr lang="nl-NL" dirty="0"/>
              <a:t> modules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com.dragon.fire</a:t>
            </a:r>
            <a:r>
              <a:rPr lang="nl-NL" dirty="0"/>
              <a:t> package.</a:t>
            </a:r>
          </a:p>
          <a:p>
            <a:pPr fontAlgn="base"/>
            <a:r>
              <a:rPr lang="nl-NL" dirty="0"/>
              <a:t>2. </a:t>
            </a:r>
            <a:r>
              <a:rPr lang="nl-NL" dirty="0" err="1"/>
              <a:t>All</a:t>
            </a:r>
            <a:r>
              <a:rPr lang="nl-NL" dirty="0"/>
              <a:t> modules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com.dragon.scales</a:t>
            </a:r>
            <a:r>
              <a:rPr lang="nl-NL" dirty="0"/>
              <a:t> package.</a:t>
            </a:r>
          </a:p>
          <a:p>
            <a:pPr fontAlgn="base"/>
            <a:r>
              <a:rPr lang="nl-NL" dirty="0"/>
              <a:t>3.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castle</a:t>
            </a:r>
            <a:r>
              <a:rPr lang="nl-NL" dirty="0"/>
              <a:t> module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com.dragon.fire</a:t>
            </a:r>
            <a:r>
              <a:rPr lang="nl-NL" dirty="0"/>
              <a:t> package.</a:t>
            </a:r>
          </a:p>
          <a:p>
            <a:pPr fontAlgn="base"/>
            <a:r>
              <a:rPr lang="nl-NL" dirty="0"/>
              <a:t>4.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castle</a:t>
            </a:r>
            <a:r>
              <a:rPr lang="nl-NL" dirty="0"/>
              <a:t> module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com.dragon.scales</a:t>
            </a:r>
            <a:r>
              <a:rPr lang="nl-NL" dirty="0"/>
              <a:t> package.</a:t>
            </a:r>
          </a:p>
          <a:p>
            <a:pPr fontAlgn="base"/>
            <a:r>
              <a:rPr lang="nl-NL" dirty="0"/>
              <a:t>5. None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above</a:t>
            </a:r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535863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5 - trick question </a:t>
            </a:r>
            <a:r>
              <a:rPr lang="nl-NL" sz="2800" dirty="0">
                <a:sym typeface="Wingdings" pitchFamily="2" charset="2"/>
              </a:rPr>
              <a:t></a:t>
            </a:r>
            <a:endParaRPr lang="nl-NL" sz="28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68EDC65-9B3A-D943-B98A-EFC563F617EB}"/>
              </a:ext>
            </a:extLst>
          </p:cNvPr>
          <p:cNvSpPr txBox="1"/>
          <p:nvPr/>
        </p:nvSpPr>
        <p:spPr>
          <a:xfrm>
            <a:off x="1685878" y="2228671"/>
            <a:ext cx="6205394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class dragon {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  exports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com.dragon.fire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  exports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com.dragon.scales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to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castle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7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337355" y="1520785"/>
            <a:ext cx="901043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Modules </a:t>
            </a:r>
            <a:r>
              <a:rPr lang="nl-NL" sz="2800" dirty="0" err="1"/>
              <a:t>provided</a:t>
            </a:r>
            <a:r>
              <a:rPr lang="nl-NL" sz="2800" dirty="0"/>
              <a:t>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JDK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names</a:t>
            </a:r>
            <a:r>
              <a:rPr lang="nl-NL" sz="2800" dirty="0"/>
              <a:t> starts </a:t>
            </a:r>
            <a:r>
              <a:rPr lang="nl-NL" sz="2800" dirty="0" err="1"/>
              <a:t>with</a:t>
            </a:r>
            <a:r>
              <a:rPr lang="nl-NL" sz="2800" dirty="0"/>
              <a:t> "</a:t>
            </a:r>
            <a:r>
              <a:rPr lang="nl-NL" sz="2800" dirty="0" err="1"/>
              <a:t>java</a:t>
            </a:r>
            <a:r>
              <a:rPr lang="nl-NL" sz="2800" dirty="0"/>
              <a:t>" </a:t>
            </a:r>
            <a:r>
              <a:rPr lang="nl-NL" sz="2800" dirty="0" err="1"/>
              <a:t>for</a:t>
            </a:r>
            <a:r>
              <a:rPr lang="nl-NL" sz="2800" dirty="0"/>
              <a:t> standard </a:t>
            </a:r>
            <a:r>
              <a:rPr lang="nl-NL" sz="2800" dirty="0" err="1"/>
              <a:t>java</a:t>
            </a:r>
            <a:r>
              <a:rPr lang="nl-NL" sz="2800" dirty="0"/>
              <a:t> modules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names</a:t>
            </a:r>
            <a:r>
              <a:rPr lang="nl-NL" sz="2800" dirty="0"/>
              <a:t> starts </a:t>
            </a:r>
            <a:r>
              <a:rPr lang="nl-NL" sz="2800" dirty="0" err="1"/>
              <a:t>with</a:t>
            </a:r>
            <a:r>
              <a:rPr lang="nl-NL" sz="2800" dirty="0"/>
              <a:t> "</a:t>
            </a:r>
            <a:r>
              <a:rPr lang="nl-NL" sz="2800" dirty="0" err="1"/>
              <a:t>jdk</a:t>
            </a:r>
            <a:r>
              <a:rPr lang="nl-NL" sz="2800" dirty="0"/>
              <a:t>"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jdk</a:t>
            </a:r>
            <a:r>
              <a:rPr lang="nl-NL" sz="2800" dirty="0"/>
              <a:t> </a:t>
            </a:r>
            <a:r>
              <a:rPr lang="nl-NL" sz="2800" dirty="0" err="1"/>
              <a:t>specific</a:t>
            </a:r>
            <a:r>
              <a:rPr lang="nl-NL" sz="2800" dirty="0"/>
              <a:t> modules</a:t>
            </a:r>
          </a:p>
          <a:p>
            <a:endParaRPr lang="nl-NL" sz="2800" dirty="0"/>
          </a:p>
          <a:p>
            <a:r>
              <a:rPr lang="nl-NL" sz="2800" dirty="0" err="1"/>
              <a:t>Don't</a:t>
            </a:r>
            <a:r>
              <a:rPr lang="nl-NL" sz="2800" dirty="0"/>
              <a:t> </a:t>
            </a:r>
            <a:r>
              <a:rPr lang="nl-NL" sz="2800" dirty="0" err="1"/>
              <a:t>memorize</a:t>
            </a:r>
            <a:r>
              <a:rPr lang="nl-NL" sz="2800" dirty="0"/>
              <a:t> </a:t>
            </a:r>
            <a:r>
              <a:rPr lang="nl-NL" sz="2800" dirty="0" err="1"/>
              <a:t>them</a:t>
            </a:r>
            <a:r>
              <a:rPr lang="nl-NL" sz="2800" dirty="0"/>
              <a:t>... but have a </a:t>
            </a:r>
            <a:r>
              <a:rPr lang="nl-NL" sz="2800" dirty="0" err="1"/>
              <a:t>general</a:t>
            </a:r>
            <a:r>
              <a:rPr lang="nl-NL" sz="2800" dirty="0"/>
              <a:t> feeling of </a:t>
            </a:r>
            <a:r>
              <a:rPr lang="nl-NL" sz="2800" dirty="0" err="1"/>
              <a:t>their</a:t>
            </a:r>
            <a:r>
              <a:rPr lang="nl-NL" sz="2800" dirty="0"/>
              <a:t> </a:t>
            </a:r>
            <a:r>
              <a:rPr lang="nl-NL" sz="2800" dirty="0" err="1"/>
              <a:t>existence</a:t>
            </a:r>
            <a:r>
              <a:rPr lang="nl-NL" sz="2800" dirty="0"/>
              <a:t> (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exam</a:t>
            </a:r>
            <a:r>
              <a:rPr lang="nl-NL" sz="28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4496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1928794"/>
            <a:ext cx="901043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Command</a:t>
            </a:r>
            <a:r>
              <a:rPr lang="nl-NL" sz="2800" dirty="0"/>
              <a:t> line </a:t>
            </a:r>
            <a:r>
              <a:rPr lang="nl-NL" sz="2800" dirty="0" err="1"/>
              <a:t>compile</a:t>
            </a:r>
            <a:r>
              <a:rPr lang="nl-NL" sz="2800" dirty="0"/>
              <a:t> </a:t>
            </a:r>
            <a:r>
              <a:rPr lang="nl-NL" sz="2800" dirty="0" err="1"/>
              <a:t>commands</a:t>
            </a:r>
            <a:endParaRPr lang="nl-NL" sz="2800" dirty="0"/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In </a:t>
            </a:r>
            <a:r>
              <a:rPr lang="nl-NL" sz="2800" dirty="0" err="1"/>
              <a:t>the</a:t>
            </a:r>
            <a:r>
              <a:rPr lang="nl-NL" sz="2800" dirty="0"/>
              <a:t> real </a:t>
            </a:r>
            <a:r>
              <a:rPr lang="nl-NL" sz="2800" dirty="0" err="1"/>
              <a:t>world</a:t>
            </a:r>
            <a:r>
              <a:rPr lang="nl-NL" sz="2800" dirty="0"/>
              <a:t>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would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a </a:t>
            </a:r>
            <a:r>
              <a:rPr lang="nl-NL" sz="2800" dirty="0" err="1"/>
              <a:t>build</a:t>
            </a:r>
            <a:r>
              <a:rPr lang="nl-NL" sz="2800" dirty="0"/>
              <a:t> tool but </a:t>
            </a:r>
            <a:r>
              <a:rPr lang="nl-NL" sz="2800" dirty="0" err="1"/>
              <a:t>suppose</a:t>
            </a:r>
            <a:r>
              <a:rPr lang="nl-NL" sz="2800" dirty="0"/>
              <a:t> </a:t>
            </a:r>
            <a:r>
              <a:rPr lang="nl-NL" sz="2800" dirty="0" err="1"/>
              <a:t>you</a:t>
            </a:r>
            <a:r>
              <a:rPr lang="nl-NL" sz="2800" dirty="0"/>
              <a:t> are </a:t>
            </a:r>
            <a:r>
              <a:rPr lang="nl-NL" sz="2800" dirty="0" err="1"/>
              <a:t>not</a:t>
            </a:r>
            <a:r>
              <a:rPr lang="nl-NL" sz="2800" dirty="0"/>
              <a:t> </a:t>
            </a:r>
            <a:r>
              <a:rPr lang="nl-NL" sz="2800" dirty="0" err="1"/>
              <a:t>doing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...</a:t>
            </a:r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2124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025682"/>
            <a:ext cx="11091734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Compile</a:t>
            </a:r>
            <a:r>
              <a:rPr lang="nl-NL" sz="2800" dirty="0"/>
              <a:t> a module</a:t>
            </a:r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javac</a:t>
            </a:r>
            <a:r>
              <a:rPr lang="nl-NL" sz="2000" dirty="0">
                <a:latin typeface="Courier" pitchFamily="2" charset="0"/>
              </a:rPr>
              <a:t> --module-</a:t>
            </a:r>
            <a:r>
              <a:rPr lang="nl-NL" sz="2000" dirty="0" err="1">
                <a:latin typeface="Courier" pitchFamily="2" charset="0"/>
              </a:rPr>
              <a:t>path</a:t>
            </a:r>
            <a:r>
              <a:rPr lang="nl-NL" sz="2000" dirty="0">
                <a:latin typeface="Courier" pitchFamily="2" charset="0"/>
              </a:rPr>
              <a:t>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 -d &lt;target dir&gt; &lt;source files&gt;</a:t>
            </a:r>
          </a:p>
          <a:p>
            <a:endParaRPr lang="nl-NL" sz="2800" dirty="0"/>
          </a:p>
          <a:p>
            <a:r>
              <a:rPr lang="nl-NL" sz="2800" dirty="0" err="1"/>
              <a:t>where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 </a:t>
            </a:r>
            <a:r>
              <a:rPr lang="nl-NL" sz="2800" dirty="0"/>
              <a:t>: directory </a:t>
            </a:r>
            <a:r>
              <a:rPr lang="nl-NL" sz="2800" dirty="0" err="1"/>
              <a:t>where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artifacts</a:t>
            </a:r>
            <a:r>
              <a:rPr lang="nl-NL" sz="2800" dirty="0"/>
              <a:t> are </a:t>
            </a:r>
            <a:r>
              <a:rPr lang="nl-NL" sz="2800" dirty="0" err="1"/>
              <a:t>stored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-d </a:t>
            </a:r>
            <a:r>
              <a:rPr lang="nl-NL" sz="2800" dirty="0"/>
              <a:t>: target folder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compiled</a:t>
            </a:r>
            <a:r>
              <a:rPr lang="nl-NL" sz="2800" dirty="0"/>
              <a:t>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B0C9EB0-0DB1-8349-8241-81F3F805F472}"/>
              </a:ext>
            </a:extLst>
          </p:cNvPr>
          <p:cNvSpPr txBox="1"/>
          <p:nvPr/>
        </p:nvSpPr>
        <p:spPr>
          <a:xfrm>
            <a:off x="479376" y="4707467"/>
            <a:ext cx="11159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	-p</a:t>
            </a:r>
          </a:p>
        </p:txBody>
      </p:sp>
    </p:spTree>
    <p:extLst>
      <p:ext uri="{BB962C8B-B14F-4D97-AF65-F5344CB8AC3E}">
        <p14:creationId xmlns:p14="http://schemas.microsoft.com/office/powerpoint/2010/main" val="55034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</a:rPr>
              <a:t>Java Modules General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Very</a:t>
            </a:r>
            <a:r>
              <a:rPr lang="nl-NL" sz="2800" dirty="0"/>
              <a:t> </a:t>
            </a:r>
            <a:r>
              <a:rPr lang="nl-NL" sz="2800" dirty="0" err="1"/>
              <a:t>interesting</a:t>
            </a:r>
            <a:r>
              <a:rPr lang="nl-NL" sz="2800" dirty="0"/>
              <a:t> </a:t>
            </a:r>
            <a:r>
              <a:rPr lang="nl-NL" sz="2800" dirty="0" err="1"/>
              <a:t>read</a:t>
            </a:r>
            <a:r>
              <a:rPr lang="nl-NL" sz="2800" dirty="0"/>
              <a:t> (</a:t>
            </a:r>
            <a:r>
              <a:rPr lang="nl-NL" sz="2800" dirty="0" err="1"/>
              <a:t>you’ll</a:t>
            </a:r>
            <a:r>
              <a:rPr lang="nl-NL" sz="2800" dirty="0"/>
              <a:t> </a:t>
            </a:r>
            <a:r>
              <a:rPr lang="nl-NL" sz="2800" dirty="0" err="1"/>
              <a:t>learn</a:t>
            </a:r>
            <a:r>
              <a:rPr lang="nl-NL" sz="2800" dirty="0"/>
              <a:t> a lot more </a:t>
            </a:r>
            <a:r>
              <a:rPr lang="nl-NL" sz="2800" dirty="0" err="1"/>
              <a:t>about</a:t>
            </a:r>
            <a:r>
              <a:rPr lang="nl-NL" sz="2800" dirty="0"/>
              <a:t> modules </a:t>
            </a:r>
            <a:r>
              <a:rPr lang="nl-NL" sz="2800" dirty="0" err="1"/>
              <a:t>than</a:t>
            </a:r>
            <a:r>
              <a:rPr lang="nl-NL" sz="2800" dirty="0"/>
              <a:t>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 OCP </a:t>
            </a:r>
            <a:r>
              <a:rPr lang="nl-NL" sz="2800" dirty="0" err="1"/>
              <a:t>exam</a:t>
            </a:r>
            <a:r>
              <a:rPr lang="nl-NL" sz="2800" dirty="0"/>
              <a:t>):</a:t>
            </a:r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Java 9 </a:t>
            </a:r>
            <a:r>
              <a:rPr lang="nl-NL" sz="2800" dirty="0" err="1"/>
              <a:t>Modularity</a:t>
            </a:r>
            <a:r>
              <a:rPr lang="nl-NL" sz="2800" dirty="0"/>
              <a:t>, </a:t>
            </a:r>
            <a:r>
              <a:rPr lang="nl-NL" sz="2800" dirty="0" err="1"/>
              <a:t>O’Reilly</a:t>
            </a:r>
            <a:r>
              <a:rPr lang="nl-NL" sz="2800" dirty="0"/>
              <a:t>, </a:t>
            </a:r>
            <a:r>
              <a:rPr lang="nl-NL" sz="2800" dirty="0" err="1"/>
              <a:t>by</a:t>
            </a:r>
            <a:r>
              <a:rPr lang="nl-NL" sz="2800" dirty="0"/>
              <a:t> Sander Mak </a:t>
            </a:r>
            <a:r>
              <a:rPr lang="nl-NL" sz="2800" dirty="0" err="1"/>
              <a:t>and</a:t>
            </a:r>
            <a:r>
              <a:rPr lang="nl-NL" sz="2800" dirty="0"/>
              <a:t> Paul Bakker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BFDD15E-C475-DB4D-A2E4-886799657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193" y="3265382"/>
            <a:ext cx="2143613" cy="279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35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025682"/>
            <a:ext cx="110917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Running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compiled</a:t>
            </a:r>
            <a:r>
              <a:rPr lang="nl-NL" sz="2800" dirty="0"/>
              <a:t> code</a:t>
            </a:r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java</a:t>
            </a:r>
            <a:r>
              <a:rPr lang="nl-NL" sz="2000" dirty="0">
                <a:latin typeface="Courier" pitchFamily="2" charset="0"/>
              </a:rPr>
              <a:t> --module-</a:t>
            </a:r>
            <a:r>
              <a:rPr lang="nl-NL" sz="2000" dirty="0" err="1">
                <a:latin typeface="Courier" pitchFamily="2" charset="0"/>
              </a:rPr>
              <a:t>path</a:t>
            </a:r>
            <a:r>
              <a:rPr lang="nl-NL" sz="2000" dirty="0">
                <a:latin typeface="Courier" pitchFamily="2" charset="0"/>
              </a:rPr>
              <a:t>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 --module &lt;</a:t>
            </a:r>
            <a:r>
              <a:rPr lang="nl-NL" sz="2000" dirty="0" err="1">
                <a:latin typeface="Courier" pitchFamily="2" charset="0"/>
              </a:rPr>
              <a:t>mod</a:t>
            </a:r>
            <a:r>
              <a:rPr lang="nl-NL" sz="2000" dirty="0">
                <a:latin typeface="Courier" pitchFamily="2" charset="0"/>
              </a:rPr>
              <a:t> name&gt;/&lt;app class&gt;</a:t>
            </a:r>
          </a:p>
          <a:p>
            <a:r>
              <a:rPr lang="nl-NL" sz="2000" dirty="0">
                <a:latin typeface="Courier" pitchFamily="2" charset="0"/>
              </a:rPr>
              <a:t>	</a:t>
            </a:r>
            <a:endParaRPr lang="nl-NL" sz="2800" dirty="0"/>
          </a:p>
          <a:p>
            <a:r>
              <a:rPr lang="nl-NL" sz="2800" dirty="0" err="1"/>
              <a:t>where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 </a:t>
            </a:r>
            <a:r>
              <a:rPr lang="nl-NL" sz="2800" dirty="0"/>
              <a:t>: directory </a:t>
            </a:r>
            <a:r>
              <a:rPr lang="nl-NL" sz="2800" dirty="0" err="1"/>
              <a:t>where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artifacts</a:t>
            </a:r>
            <a:r>
              <a:rPr lang="nl-NL" sz="2800" dirty="0"/>
              <a:t> are </a:t>
            </a:r>
            <a:r>
              <a:rPr lang="nl-NL" sz="2800" dirty="0" err="1"/>
              <a:t>stored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--module : </a:t>
            </a:r>
            <a:r>
              <a:rPr lang="nl-NL" sz="2800" dirty="0" err="1"/>
              <a:t>the</a:t>
            </a:r>
            <a:r>
              <a:rPr lang="nl-NL" sz="2800" dirty="0"/>
              <a:t> module name + </a:t>
            </a:r>
            <a:r>
              <a:rPr lang="nl-NL" sz="2800" dirty="0" err="1"/>
              <a:t>application</a:t>
            </a:r>
            <a:r>
              <a:rPr lang="nl-NL" sz="2800" dirty="0"/>
              <a:t> class</a:t>
            </a:r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B0C9EB0-0DB1-8349-8241-81F3F805F472}"/>
              </a:ext>
            </a:extLst>
          </p:cNvPr>
          <p:cNvSpPr txBox="1"/>
          <p:nvPr/>
        </p:nvSpPr>
        <p:spPr>
          <a:xfrm>
            <a:off x="479376" y="4414390"/>
            <a:ext cx="111594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      </a:t>
            </a:r>
            <a:r>
              <a:rPr lang="nl-NL" sz="2800" dirty="0"/>
              <a:t> </a:t>
            </a:r>
            <a:r>
              <a:rPr lang="nl-NL" sz="2800" b="1" dirty="0"/>
              <a:t>-p</a:t>
            </a:r>
          </a:p>
          <a:p>
            <a:r>
              <a:rPr lang="nl-NL" sz="2800" dirty="0"/>
              <a:t>  - </a:t>
            </a:r>
            <a:r>
              <a:rPr lang="nl-NL" sz="2800" b="1" dirty="0"/>
              <a:t>--module </a:t>
            </a:r>
            <a:r>
              <a:rPr lang="nl-NL" sz="2800" dirty="0"/>
              <a:t>               </a:t>
            </a:r>
            <a:r>
              <a:rPr lang="nl-NL" sz="2800" b="1" dirty="0"/>
              <a:t>-m</a:t>
            </a:r>
          </a:p>
        </p:txBody>
      </p:sp>
    </p:spTree>
    <p:extLst>
      <p:ext uri="{BB962C8B-B14F-4D97-AF65-F5344CB8AC3E}">
        <p14:creationId xmlns:p14="http://schemas.microsoft.com/office/powerpoint/2010/main" val="306646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0133" y="2013228"/>
            <a:ext cx="1109173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Package a module</a:t>
            </a:r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dirty="0" err="1">
                <a:latin typeface="Courier" pitchFamily="2" charset="0"/>
              </a:rPr>
              <a:t>jar</a:t>
            </a:r>
            <a:r>
              <a:rPr lang="nl-NL" dirty="0">
                <a:latin typeface="Courier" pitchFamily="2" charset="0"/>
              </a:rPr>
              <a:t> </a:t>
            </a:r>
            <a:r>
              <a:rPr lang="nl-NL" sz="2000" dirty="0">
                <a:latin typeface="Courier" pitchFamily="2" charset="0"/>
              </a:rPr>
              <a:t>-</a:t>
            </a:r>
            <a:r>
              <a:rPr lang="nl-NL" sz="2000" dirty="0" err="1">
                <a:latin typeface="Courier" pitchFamily="2" charset="0"/>
              </a:rPr>
              <a:t>cvf</a:t>
            </a:r>
            <a:r>
              <a:rPr lang="nl-NL" sz="2000" dirty="0">
                <a:latin typeface="Courier" pitchFamily="2" charset="0"/>
              </a:rPr>
              <a:t> &lt;target folder&gt;/&lt;</a:t>
            </a:r>
            <a:r>
              <a:rPr lang="nl-NL" sz="2000" dirty="0" err="1">
                <a:latin typeface="Courier" pitchFamily="2" charset="0"/>
              </a:rPr>
              <a:t>jar</a:t>
            </a:r>
            <a:r>
              <a:rPr lang="nl-NL" sz="2000" dirty="0">
                <a:latin typeface="Courier" pitchFamily="2" charset="0"/>
              </a:rPr>
              <a:t> name&gt; -C &lt;classes folder&gt;</a:t>
            </a:r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800" dirty="0" err="1"/>
              <a:t>This</a:t>
            </a:r>
            <a:r>
              <a:rPr lang="nl-NL" sz="2800" dirty="0"/>
              <a:t> is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same</a:t>
            </a:r>
            <a:r>
              <a:rPr lang="nl-NL" sz="2800" dirty="0"/>
              <a:t> as </a:t>
            </a:r>
            <a:r>
              <a:rPr lang="nl-NL" sz="2800" dirty="0" err="1"/>
              <a:t>before</a:t>
            </a:r>
            <a:r>
              <a:rPr lang="nl-NL" sz="2800" dirty="0"/>
              <a:t> </a:t>
            </a:r>
            <a:r>
              <a:rPr lang="nl-NL" sz="2800" dirty="0">
                <a:sym typeface="Wingdings" pitchFamily="2" charset="2"/>
              </a:rPr>
              <a:t>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715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025682"/>
            <a:ext cx="110917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Running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packaged</a:t>
            </a:r>
            <a:r>
              <a:rPr lang="nl-NL" sz="2800" dirty="0"/>
              <a:t> code</a:t>
            </a:r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java</a:t>
            </a:r>
            <a:r>
              <a:rPr lang="nl-NL" sz="2000" dirty="0">
                <a:latin typeface="Courier" pitchFamily="2" charset="0"/>
              </a:rPr>
              <a:t> –-module-</a:t>
            </a:r>
            <a:r>
              <a:rPr lang="nl-NL" sz="2000" dirty="0" err="1">
                <a:latin typeface="Courier" pitchFamily="2" charset="0"/>
              </a:rPr>
              <a:t>path</a:t>
            </a:r>
            <a:r>
              <a:rPr lang="nl-NL" sz="2000" dirty="0">
                <a:latin typeface="Courier" pitchFamily="2" charset="0"/>
              </a:rPr>
              <a:t>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 --module &lt;</a:t>
            </a:r>
            <a:r>
              <a:rPr lang="nl-NL" sz="2000" dirty="0" err="1">
                <a:latin typeface="Courier" pitchFamily="2" charset="0"/>
              </a:rPr>
              <a:t>mod</a:t>
            </a:r>
            <a:r>
              <a:rPr lang="nl-NL" sz="2000" dirty="0">
                <a:latin typeface="Courier" pitchFamily="2" charset="0"/>
              </a:rPr>
              <a:t> name&gt;/&lt;app class&gt;</a:t>
            </a:r>
          </a:p>
          <a:p>
            <a:r>
              <a:rPr lang="nl-NL" sz="2000" dirty="0">
                <a:latin typeface="Courier" pitchFamily="2" charset="0"/>
              </a:rPr>
              <a:t>	</a:t>
            </a:r>
          </a:p>
          <a:p>
            <a:r>
              <a:rPr lang="nl-NL" sz="2800" dirty="0" err="1"/>
              <a:t>where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 </a:t>
            </a:r>
            <a:r>
              <a:rPr lang="nl-NL" sz="2800" dirty="0"/>
              <a:t>: directory </a:t>
            </a:r>
            <a:r>
              <a:rPr lang="nl-NL" sz="2800" dirty="0" err="1"/>
              <a:t>where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artifacts</a:t>
            </a:r>
            <a:r>
              <a:rPr lang="nl-NL" sz="2800" dirty="0"/>
              <a:t> are </a:t>
            </a:r>
            <a:r>
              <a:rPr lang="nl-NL" sz="2800" dirty="0" err="1"/>
              <a:t>stored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--module : </a:t>
            </a:r>
            <a:r>
              <a:rPr lang="nl-NL" sz="2800" dirty="0" err="1"/>
              <a:t>the</a:t>
            </a:r>
            <a:r>
              <a:rPr lang="nl-NL" sz="2800" dirty="0"/>
              <a:t> module name + </a:t>
            </a:r>
            <a:r>
              <a:rPr lang="nl-NL" sz="2800" dirty="0" err="1"/>
              <a:t>application</a:t>
            </a:r>
            <a:r>
              <a:rPr lang="nl-NL" sz="2800" dirty="0"/>
              <a:t> class</a:t>
            </a:r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B0C9EB0-0DB1-8349-8241-81F3F805F472}"/>
              </a:ext>
            </a:extLst>
          </p:cNvPr>
          <p:cNvSpPr txBox="1"/>
          <p:nvPr/>
        </p:nvSpPr>
        <p:spPr>
          <a:xfrm>
            <a:off x="479376" y="4414390"/>
            <a:ext cx="111594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 </a:t>
            </a:r>
            <a:r>
              <a:rPr lang="nl-NL" sz="2800" dirty="0"/>
              <a:t>         </a:t>
            </a:r>
            <a:r>
              <a:rPr lang="nl-NL" sz="2800" b="1" dirty="0"/>
              <a:t>-p</a:t>
            </a:r>
          </a:p>
          <a:p>
            <a:r>
              <a:rPr lang="nl-NL" sz="2800" dirty="0"/>
              <a:t>  - </a:t>
            </a:r>
            <a:r>
              <a:rPr lang="nl-NL" sz="2800" b="1" dirty="0"/>
              <a:t>--module </a:t>
            </a:r>
            <a:r>
              <a:rPr lang="nl-NL" sz="2800" dirty="0"/>
              <a:t>                  </a:t>
            </a:r>
            <a:r>
              <a:rPr lang="nl-NL" sz="2800" b="1" dirty="0"/>
              <a:t>-m</a:t>
            </a:r>
          </a:p>
        </p:txBody>
      </p:sp>
    </p:spTree>
    <p:extLst>
      <p:ext uri="{BB962C8B-B14F-4D97-AF65-F5344CB8AC3E}">
        <p14:creationId xmlns:p14="http://schemas.microsoft.com/office/powerpoint/2010/main" val="154265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Given</a:t>
            </a:r>
            <a:r>
              <a:rPr lang="nl-NL" sz="2800" dirty="0"/>
              <a:t> a directory/module </a:t>
            </a:r>
            <a:r>
              <a:rPr lang="nl-NL" sz="2800" dirty="0" err="1"/>
              <a:t>structure</a:t>
            </a:r>
            <a:r>
              <a:rPr lang="nl-NL" sz="2800" dirty="0"/>
              <a:t>:</a:t>
            </a:r>
          </a:p>
          <a:p>
            <a:r>
              <a:rPr lang="nl-NL" sz="2800" dirty="0">
                <a:latin typeface="Courier" pitchFamily="2" charset="0"/>
              </a:rPr>
              <a:t> </a:t>
            </a:r>
            <a:r>
              <a:rPr lang="nl-NL" sz="1400" dirty="0">
                <a:latin typeface="Courier" pitchFamily="2" charset="0"/>
              </a:rPr>
              <a:t>source</a:t>
            </a:r>
          </a:p>
          <a:p>
            <a:r>
              <a:rPr lang="nl-NL" sz="1400" dirty="0">
                <a:latin typeface="Courier" pitchFamily="2" charset="0"/>
              </a:rPr>
              <a:t>	vehicle-</a:t>
            </a:r>
            <a:r>
              <a:rPr lang="nl-NL" sz="1400" dirty="0" err="1">
                <a:latin typeface="Courier" pitchFamily="2" charset="0"/>
              </a:rPr>
              <a:t>api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module-</a:t>
            </a:r>
            <a:r>
              <a:rPr lang="nl-NL" sz="1400" dirty="0" err="1">
                <a:latin typeface="Courier" pitchFamily="2" charset="0"/>
              </a:rPr>
              <a:t>info.java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exposes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vehicle.api</a:t>
            </a:r>
            <a:r>
              <a:rPr lang="nl-NL" sz="1400" dirty="0">
                <a:latin typeface="Courier" pitchFamily="2" charset="0"/>
              </a:rPr>
              <a:t>;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vehicle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api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  ...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vehicle-</a:t>
            </a:r>
            <a:r>
              <a:rPr lang="nl-NL" sz="1400" dirty="0" err="1">
                <a:latin typeface="Courier" pitchFamily="2" charset="0"/>
              </a:rPr>
              <a:t>car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module-</a:t>
            </a:r>
            <a:r>
              <a:rPr lang="nl-NL" sz="1400" dirty="0" err="1">
                <a:latin typeface="Courier" pitchFamily="2" charset="0"/>
              </a:rPr>
              <a:t>info.java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exposes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vehicle.car</a:t>
            </a:r>
            <a:r>
              <a:rPr lang="nl-NL" sz="1400" dirty="0">
                <a:latin typeface="Courier" pitchFamily="2" charset="0"/>
              </a:rPr>
              <a:t>;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requires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transitive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vehicle.api</a:t>
            </a:r>
            <a:r>
              <a:rPr lang="nl-NL" sz="1400" dirty="0">
                <a:latin typeface="Courier" pitchFamily="2" charset="0"/>
              </a:rPr>
              <a:t>;</a:t>
            </a:r>
          </a:p>
          <a:p>
            <a:pPr lvl="1"/>
            <a:r>
              <a:rPr lang="nl-NL" sz="1400" dirty="0">
                <a:latin typeface="Courier" pitchFamily="2" charset="0"/>
              </a:rPr>
              <a:t> 	   vehicle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car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  ...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</a:t>
            </a:r>
            <a:r>
              <a:rPr lang="nl-NL" sz="1400" dirty="0" err="1">
                <a:latin typeface="Courier" pitchFamily="2" charset="0"/>
              </a:rPr>
              <a:t>car-ferrari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module-</a:t>
            </a:r>
            <a:r>
              <a:rPr lang="nl-NL" sz="1400" dirty="0" err="1">
                <a:latin typeface="Courier" pitchFamily="2" charset="0"/>
              </a:rPr>
              <a:t>info.java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exposes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car.ferrari</a:t>
            </a:r>
            <a:r>
              <a:rPr lang="nl-NL" sz="1400" dirty="0">
                <a:latin typeface="Courier" pitchFamily="2" charset="0"/>
              </a:rPr>
              <a:t>;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requires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vehicle.car</a:t>
            </a:r>
            <a:r>
              <a:rPr lang="nl-NL" sz="1400" dirty="0">
                <a:latin typeface="Courier" pitchFamily="2" charset="0"/>
              </a:rPr>
              <a:t>;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</a:t>
            </a:r>
            <a:r>
              <a:rPr lang="nl-NL" sz="1400" dirty="0" err="1">
                <a:latin typeface="Courier" pitchFamily="2" charset="0"/>
              </a:rPr>
              <a:t>car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ferrari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  ...</a:t>
            </a:r>
          </a:p>
        </p:txBody>
      </p:sp>
    </p:spTree>
    <p:extLst>
      <p:ext uri="{BB962C8B-B14F-4D97-AF65-F5344CB8AC3E}">
        <p14:creationId xmlns:p14="http://schemas.microsoft.com/office/powerpoint/2010/main" val="2247201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Would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compile</a:t>
            </a:r>
            <a:r>
              <a:rPr lang="nl-NL" sz="2800" dirty="0"/>
              <a:t> (</a:t>
            </a:r>
            <a:r>
              <a:rPr lang="nl-NL" sz="2800" dirty="0" err="1"/>
              <a:t>leaving</a:t>
            </a:r>
            <a:r>
              <a:rPr lang="nl-NL" sz="2800" dirty="0"/>
              <a:t> out </a:t>
            </a:r>
            <a:r>
              <a:rPr lang="nl-NL" sz="2800" dirty="0" err="1"/>
              <a:t>the</a:t>
            </a:r>
            <a:r>
              <a:rPr lang="nl-NL" sz="2800" dirty="0"/>
              <a:t> module-</a:t>
            </a:r>
            <a:r>
              <a:rPr lang="nl-NL" sz="2800" dirty="0" err="1"/>
              <a:t>path</a:t>
            </a:r>
            <a:r>
              <a:rPr lang="nl-NL" sz="2800" dirty="0"/>
              <a:t>)?</a:t>
            </a:r>
          </a:p>
          <a:p>
            <a:endParaRPr lang="nl-NL" sz="2800" dirty="0"/>
          </a:p>
          <a:p>
            <a:r>
              <a:rPr lang="nl-NL" dirty="0" err="1">
                <a:latin typeface="Courier" pitchFamily="2" charset="0"/>
              </a:rPr>
              <a:t>javac</a:t>
            </a:r>
            <a:r>
              <a:rPr lang="nl-NL" dirty="0">
                <a:latin typeface="Courier" pitchFamily="2" charset="0"/>
              </a:rPr>
              <a:t> -d target/vehicle-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 </a:t>
            </a:r>
          </a:p>
          <a:p>
            <a:r>
              <a:rPr lang="nl-NL" dirty="0">
                <a:latin typeface="Courier" pitchFamily="2" charset="0"/>
              </a:rPr>
              <a:t>	source/vehicle-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/vehicle/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/*.</a:t>
            </a:r>
            <a:r>
              <a:rPr lang="nl-NL" dirty="0" err="1">
                <a:latin typeface="Courier" pitchFamily="2" charset="0"/>
              </a:rPr>
              <a:t>java</a:t>
            </a:r>
            <a:endParaRPr lang="nl-NL" dirty="0">
              <a:latin typeface="Courier" pitchFamily="2" charset="0"/>
            </a:endParaRPr>
          </a:p>
          <a:p>
            <a:r>
              <a:rPr lang="nl-NL" dirty="0">
                <a:latin typeface="Courier" pitchFamily="2" charset="0"/>
              </a:rPr>
              <a:t> 	source/vehicle-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/module-</a:t>
            </a:r>
            <a:r>
              <a:rPr lang="nl-NL" dirty="0" err="1">
                <a:latin typeface="Courier" pitchFamily="2" charset="0"/>
              </a:rPr>
              <a:t>info.java</a:t>
            </a:r>
            <a:endParaRPr lang="nl-NL" sz="28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7D2BBFB-90E4-084E-B573-11FC6E5BDD05}"/>
              </a:ext>
            </a:extLst>
          </p:cNvPr>
          <p:cNvSpPr txBox="1"/>
          <p:nvPr/>
        </p:nvSpPr>
        <p:spPr>
          <a:xfrm>
            <a:off x="1405089" y="4298050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Yes, </a:t>
            </a:r>
            <a:r>
              <a:rPr lang="nl-NL" sz="2800" dirty="0" err="1"/>
              <a:t>because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b="1" i="1" dirty="0"/>
              <a:t>vehicle-</a:t>
            </a:r>
            <a:r>
              <a:rPr lang="nl-NL" sz="2800" b="1" i="1" dirty="0" err="1"/>
              <a:t>api</a:t>
            </a:r>
            <a:r>
              <a:rPr lang="nl-NL" sz="2800" dirty="0"/>
              <a:t> module has no </a:t>
            </a:r>
            <a:r>
              <a:rPr lang="nl-NL" sz="2800" dirty="0" err="1"/>
              <a:t>dependencies</a:t>
            </a:r>
            <a:r>
              <a:rPr lang="nl-NL" sz="2800" dirty="0"/>
              <a:t> on </a:t>
            </a:r>
            <a:r>
              <a:rPr lang="nl-NL" sz="2800" dirty="0" err="1"/>
              <a:t>any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215597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8" y="1172438"/>
            <a:ext cx="93080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Would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compile</a:t>
            </a:r>
            <a:r>
              <a:rPr lang="nl-NL" sz="2800" dirty="0"/>
              <a:t> (</a:t>
            </a:r>
            <a:r>
              <a:rPr lang="nl-NL" sz="2800" dirty="0" err="1"/>
              <a:t>leaving</a:t>
            </a:r>
            <a:r>
              <a:rPr lang="nl-NL" sz="2800" dirty="0"/>
              <a:t> out </a:t>
            </a:r>
            <a:r>
              <a:rPr lang="nl-NL" sz="2800" dirty="0" err="1"/>
              <a:t>the</a:t>
            </a:r>
            <a:r>
              <a:rPr lang="nl-NL" sz="2800" dirty="0"/>
              <a:t> module-</a:t>
            </a:r>
            <a:r>
              <a:rPr lang="nl-NL" sz="2800" dirty="0" err="1"/>
              <a:t>path</a:t>
            </a:r>
            <a:r>
              <a:rPr lang="nl-NL" sz="2800" dirty="0"/>
              <a:t>)?</a:t>
            </a:r>
          </a:p>
          <a:p>
            <a:endParaRPr lang="nl-NL" sz="2800" dirty="0"/>
          </a:p>
          <a:p>
            <a:r>
              <a:rPr lang="nl-NL" dirty="0" err="1">
                <a:latin typeface="Courier" pitchFamily="2" charset="0"/>
              </a:rPr>
              <a:t>javac</a:t>
            </a:r>
            <a:r>
              <a:rPr lang="nl-NL" dirty="0">
                <a:latin typeface="Courier" pitchFamily="2" charset="0"/>
              </a:rPr>
              <a:t> -d target/</a:t>
            </a:r>
            <a:r>
              <a:rPr lang="nl-NL" dirty="0" err="1">
                <a:latin typeface="Courier" pitchFamily="2" charset="0"/>
              </a:rPr>
              <a:t>car-ferrari</a:t>
            </a:r>
            <a:r>
              <a:rPr lang="nl-NL" dirty="0">
                <a:latin typeface="Courier" pitchFamily="2" charset="0"/>
              </a:rPr>
              <a:t> </a:t>
            </a:r>
          </a:p>
          <a:p>
            <a:r>
              <a:rPr lang="nl-NL" dirty="0">
                <a:latin typeface="Courier" pitchFamily="2" charset="0"/>
              </a:rPr>
              <a:t>	source/</a:t>
            </a:r>
            <a:r>
              <a:rPr lang="nl-NL" dirty="0" err="1">
                <a:latin typeface="Courier" pitchFamily="2" charset="0"/>
              </a:rPr>
              <a:t>car-ferrari</a:t>
            </a:r>
            <a:r>
              <a:rPr lang="nl-NL" dirty="0">
                <a:latin typeface="Courier" pitchFamily="2" charset="0"/>
              </a:rPr>
              <a:t>/</a:t>
            </a:r>
            <a:r>
              <a:rPr lang="nl-NL" dirty="0" err="1">
                <a:latin typeface="Courier" pitchFamily="2" charset="0"/>
              </a:rPr>
              <a:t>car</a:t>
            </a:r>
            <a:r>
              <a:rPr lang="nl-NL" dirty="0">
                <a:latin typeface="Courier" pitchFamily="2" charset="0"/>
              </a:rPr>
              <a:t>/</a:t>
            </a:r>
            <a:r>
              <a:rPr lang="nl-NL" dirty="0" err="1">
                <a:latin typeface="Courier" pitchFamily="2" charset="0"/>
              </a:rPr>
              <a:t>ferrari</a:t>
            </a:r>
            <a:r>
              <a:rPr lang="nl-NL" dirty="0">
                <a:latin typeface="Courier" pitchFamily="2" charset="0"/>
              </a:rPr>
              <a:t>/*.</a:t>
            </a:r>
            <a:r>
              <a:rPr lang="nl-NL" dirty="0" err="1">
                <a:latin typeface="Courier" pitchFamily="2" charset="0"/>
              </a:rPr>
              <a:t>java</a:t>
            </a:r>
            <a:endParaRPr lang="nl-NL" dirty="0">
              <a:latin typeface="Courier" pitchFamily="2" charset="0"/>
            </a:endParaRPr>
          </a:p>
          <a:p>
            <a:r>
              <a:rPr lang="nl-NL" dirty="0">
                <a:latin typeface="Courier" pitchFamily="2" charset="0"/>
              </a:rPr>
              <a:t> 	source/</a:t>
            </a:r>
            <a:r>
              <a:rPr lang="nl-NL" dirty="0" err="1">
                <a:latin typeface="Courier" pitchFamily="2" charset="0"/>
              </a:rPr>
              <a:t>car-ferrari</a:t>
            </a:r>
            <a:r>
              <a:rPr lang="nl-NL" dirty="0">
                <a:latin typeface="Courier" pitchFamily="2" charset="0"/>
              </a:rPr>
              <a:t>/module-</a:t>
            </a:r>
            <a:r>
              <a:rPr lang="nl-NL" dirty="0" err="1">
                <a:latin typeface="Courier" pitchFamily="2" charset="0"/>
              </a:rPr>
              <a:t>info.java</a:t>
            </a:r>
            <a:endParaRPr lang="nl-NL" sz="28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7D2BBFB-90E4-084E-B573-11FC6E5BDD05}"/>
              </a:ext>
            </a:extLst>
          </p:cNvPr>
          <p:cNvSpPr txBox="1"/>
          <p:nvPr/>
        </p:nvSpPr>
        <p:spPr>
          <a:xfrm>
            <a:off x="1405089" y="4298050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No, </a:t>
            </a:r>
            <a:r>
              <a:rPr lang="nl-NL" sz="2800" dirty="0" err="1"/>
              <a:t>because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b="1" i="1" dirty="0" err="1"/>
              <a:t>car.ferrari</a:t>
            </a:r>
            <a:r>
              <a:rPr lang="nl-NL" sz="2800" dirty="0"/>
              <a:t> module has a </a:t>
            </a:r>
            <a:r>
              <a:rPr lang="nl-NL" sz="2800" dirty="0" err="1"/>
              <a:t>dependency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b="1" i="1" dirty="0" err="1"/>
              <a:t>vehicle.car</a:t>
            </a:r>
            <a:r>
              <a:rPr lang="nl-NL" sz="2800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565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8" y="1172438"/>
            <a:ext cx="93080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Would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compile</a:t>
            </a:r>
            <a:r>
              <a:rPr lang="nl-NL" sz="2800" dirty="0"/>
              <a:t>… </a:t>
            </a:r>
            <a:r>
              <a:rPr lang="nl-NL" sz="2800" dirty="0" err="1"/>
              <a:t>listing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module-info first?</a:t>
            </a:r>
          </a:p>
          <a:p>
            <a:endParaRPr lang="nl-NL" sz="2800" dirty="0"/>
          </a:p>
          <a:p>
            <a:r>
              <a:rPr lang="nl-NL" dirty="0" err="1">
                <a:latin typeface="Courier" pitchFamily="2" charset="0"/>
              </a:rPr>
              <a:t>javac</a:t>
            </a:r>
            <a:r>
              <a:rPr lang="nl-NL" dirty="0">
                <a:latin typeface="Courier" pitchFamily="2" charset="0"/>
              </a:rPr>
              <a:t> --d vehicle-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 </a:t>
            </a:r>
          </a:p>
          <a:p>
            <a:r>
              <a:rPr lang="nl-NL" dirty="0">
                <a:latin typeface="Courier" pitchFamily="2" charset="0"/>
              </a:rPr>
              <a:t>      vehicle-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/module-</a:t>
            </a:r>
            <a:r>
              <a:rPr lang="nl-NL" dirty="0" err="1">
                <a:latin typeface="Courier" pitchFamily="2" charset="0"/>
              </a:rPr>
              <a:t>info.java</a:t>
            </a:r>
            <a:r>
              <a:rPr lang="nl-NL" dirty="0">
                <a:latin typeface="Courier" pitchFamily="2" charset="0"/>
              </a:rPr>
              <a:t> </a:t>
            </a:r>
          </a:p>
          <a:p>
            <a:r>
              <a:rPr lang="nl-NL" dirty="0">
                <a:latin typeface="Courier" pitchFamily="2" charset="0"/>
              </a:rPr>
              <a:t>      vehicle-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/vehicle/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/*.</a:t>
            </a:r>
            <a:r>
              <a:rPr lang="nl-NL" dirty="0" err="1">
                <a:latin typeface="Courier" pitchFamily="2" charset="0"/>
              </a:rPr>
              <a:t>java</a:t>
            </a:r>
            <a:endParaRPr lang="nl-NL" sz="28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7D2BBFB-90E4-084E-B573-11FC6E5BDD05}"/>
              </a:ext>
            </a:extLst>
          </p:cNvPr>
          <p:cNvSpPr txBox="1"/>
          <p:nvPr/>
        </p:nvSpPr>
        <p:spPr>
          <a:xfrm>
            <a:off x="1405089" y="4298050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 err="1"/>
              <a:t>Theory</a:t>
            </a:r>
            <a:r>
              <a:rPr lang="nl-NL" sz="2800" dirty="0"/>
              <a:t> </a:t>
            </a:r>
            <a:r>
              <a:rPr lang="nl-NL" sz="2800" dirty="0" err="1"/>
              <a:t>says</a:t>
            </a:r>
            <a:r>
              <a:rPr lang="nl-NL" sz="2800" dirty="0"/>
              <a:t> no… </a:t>
            </a:r>
            <a:r>
              <a:rPr lang="nl-NL" sz="2800" dirty="0" err="1"/>
              <a:t>however</a:t>
            </a:r>
            <a:r>
              <a:rPr lang="nl-NL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022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276522"/>
            <a:ext cx="8881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Describing</a:t>
            </a:r>
            <a:r>
              <a:rPr lang="nl-NL" sz="2800" dirty="0"/>
              <a:t> a module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java</a:t>
            </a:r>
            <a:r>
              <a:rPr lang="nl-NL" sz="2800" dirty="0"/>
              <a:t> </a:t>
            </a:r>
            <a:r>
              <a:rPr lang="nl-NL" sz="2800" dirty="0" err="1"/>
              <a:t>command</a:t>
            </a:r>
            <a:endParaRPr lang="nl-NL" sz="2800" dirty="0"/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java</a:t>
            </a:r>
            <a:r>
              <a:rPr lang="nl-NL" sz="2000" dirty="0">
                <a:latin typeface="Courier" pitchFamily="2" charset="0"/>
              </a:rPr>
              <a:t> –p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 --</a:t>
            </a:r>
            <a:r>
              <a:rPr lang="nl-NL" sz="2000" dirty="0" err="1">
                <a:latin typeface="Courier" pitchFamily="2" charset="0"/>
              </a:rPr>
              <a:t>describe</a:t>
            </a:r>
            <a:r>
              <a:rPr lang="nl-NL" sz="2000" dirty="0">
                <a:latin typeface="Courier" pitchFamily="2" charset="0"/>
              </a:rPr>
              <a:t>-module &lt;</a:t>
            </a:r>
            <a:r>
              <a:rPr lang="nl-NL" sz="2000" dirty="0" err="1">
                <a:latin typeface="Courier" pitchFamily="2" charset="0"/>
              </a:rPr>
              <a:t>mod</a:t>
            </a:r>
            <a:r>
              <a:rPr lang="nl-NL" sz="2000" dirty="0">
                <a:latin typeface="Courier" pitchFamily="2" charset="0"/>
              </a:rPr>
              <a:t> name&gt;</a:t>
            </a:r>
          </a:p>
          <a:p>
            <a:r>
              <a:rPr lang="nl-NL" sz="2000" dirty="0">
                <a:latin typeface="Courier" pitchFamily="2" charset="0"/>
              </a:rPr>
              <a:t>	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8756E31-F312-9243-81E4-3F11A878DE8D}"/>
              </a:ext>
            </a:extLst>
          </p:cNvPr>
          <p:cNvSpPr txBox="1"/>
          <p:nvPr/>
        </p:nvSpPr>
        <p:spPr>
          <a:xfrm>
            <a:off x="479375" y="3429000"/>
            <a:ext cx="8881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--</a:t>
            </a:r>
            <a:r>
              <a:rPr lang="nl-NL" sz="2800" b="1" dirty="0" err="1"/>
              <a:t>describe</a:t>
            </a:r>
            <a:r>
              <a:rPr lang="nl-NL" sz="2800" b="1" dirty="0"/>
              <a:t>-module        -d</a:t>
            </a:r>
          </a:p>
        </p:txBody>
      </p:sp>
    </p:spTree>
    <p:extLst>
      <p:ext uri="{BB962C8B-B14F-4D97-AF65-F5344CB8AC3E}">
        <p14:creationId xmlns:p14="http://schemas.microsoft.com/office/powerpoint/2010/main" val="420201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025682"/>
            <a:ext cx="110917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Listing</a:t>
            </a:r>
            <a:r>
              <a:rPr lang="nl-NL" sz="2800" dirty="0"/>
              <a:t> </a:t>
            </a:r>
            <a:r>
              <a:rPr lang="nl-NL" sz="2800" dirty="0" err="1"/>
              <a:t>all</a:t>
            </a:r>
            <a:r>
              <a:rPr lang="nl-NL" sz="2800" dirty="0"/>
              <a:t> </a:t>
            </a:r>
            <a:r>
              <a:rPr lang="nl-NL" sz="2800" dirty="0" err="1"/>
              <a:t>java</a:t>
            </a:r>
            <a:r>
              <a:rPr lang="nl-NL" sz="2800" dirty="0"/>
              <a:t> modules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java</a:t>
            </a:r>
            <a:r>
              <a:rPr lang="nl-NL" sz="2800" dirty="0"/>
              <a:t> </a:t>
            </a:r>
            <a:r>
              <a:rPr lang="nl-NL" sz="2800" dirty="0" err="1"/>
              <a:t>command</a:t>
            </a:r>
            <a:endParaRPr lang="nl-NL" sz="2800" dirty="0"/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java</a:t>
            </a:r>
            <a:r>
              <a:rPr lang="nl-NL" sz="2000" dirty="0">
                <a:latin typeface="Courier" pitchFamily="2" charset="0"/>
              </a:rPr>
              <a:t> –-list-modules</a:t>
            </a:r>
          </a:p>
          <a:p>
            <a:endParaRPr lang="nl-NL" sz="2000" dirty="0">
              <a:latin typeface="Courier" pitchFamily="2" charset="0"/>
            </a:endParaRPr>
          </a:p>
          <a:p>
            <a:r>
              <a:rPr lang="nl-NL" sz="2800" dirty="0" err="1"/>
              <a:t>Listing</a:t>
            </a:r>
            <a:r>
              <a:rPr lang="nl-NL" sz="2800" dirty="0"/>
              <a:t> </a:t>
            </a:r>
            <a:r>
              <a:rPr lang="nl-NL" sz="2800" dirty="0" err="1"/>
              <a:t>all</a:t>
            </a:r>
            <a:r>
              <a:rPr lang="nl-NL" sz="2800" dirty="0"/>
              <a:t> modules of </a:t>
            </a:r>
            <a:r>
              <a:rPr lang="nl-NL" sz="2800" dirty="0" err="1"/>
              <a:t>the</a:t>
            </a:r>
            <a:r>
              <a:rPr lang="nl-NL" sz="2800" dirty="0"/>
              <a:t> modules in a </a:t>
            </a:r>
            <a:r>
              <a:rPr lang="nl-NL" sz="2800" dirty="0" err="1"/>
              <a:t>mods</a:t>
            </a:r>
            <a:r>
              <a:rPr lang="nl-NL" sz="2800" dirty="0"/>
              <a:t> directory</a:t>
            </a:r>
          </a:p>
          <a:p>
            <a:endParaRPr lang="nl-NL" sz="2000" dirty="0"/>
          </a:p>
          <a:p>
            <a:r>
              <a:rPr lang="nl-NL" sz="1600" dirty="0">
                <a:latin typeface="Courier" pitchFamily="2" charset="0"/>
              </a:rPr>
              <a:t>	</a:t>
            </a:r>
            <a:r>
              <a:rPr lang="nl-NL" sz="1600" dirty="0" err="1">
                <a:latin typeface="Courier" pitchFamily="2" charset="0"/>
              </a:rPr>
              <a:t>java</a:t>
            </a:r>
            <a:r>
              <a:rPr lang="nl-NL" sz="1600" dirty="0">
                <a:latin typeface="Courier" pitchFamily="2" charset="0"/>
              </a:rPr>
              <a:t> –p &lt;</a:t>
            </a:r>
            <a:r>
              <a:rPr lang="nl-NL" sz="1600" dirty="0" err="1">
                <a:latin typeface="Courier" pitchFamily="2" charset="0"/>
              </a:rPr>
              <a:t>mods</a:t>
            </a:r>
            <a:r>
              <a:rPr lang="nl-NL" sz="1600" dirty="0">
                <a:latin typeface="Courier" pitchFamily="2" charset="0"/>
              </a:rPr>
              <a:t> dir&gt; –-list-modules</a:t>
            </a:r>
          </a:p>
          <a:p>
            <a:endParaRPr lang="nl-NL" sz="2000" dirty="0">
              <a:latin typeface="Courier" pitchFamily="2" charset="0"/>
            </a:endParaRPr>
          </a:p>
          <a:p>
            <a:r>
              <a:rPr lang="nl-NL" sz="2000" dirty="0">
                <a:latin typeface="Courier" pitchFamily="2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99253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025682"/>
            <a:ext cx="1109173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Showing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resolution</a:t>
            </a:r>
            <a:r>
              <a:rPr lang="nl-NL" sz="2800" dirty="0"/>
              <a:t> </a:t>
            </a:r>
            <a:r>
              <a:rPr lang="nl-NL" sz="2800" dirty="0" err="1"/>
              <a:t>when</a:t>
            </a:r>
            <a:r>
              <a:rPr lang="nl-NL" sz="2800" dirty="0"/>
              <a:t> running a program</a:t>
            </a:r>
          </a:p>
          <a:p>
            <a:r>
              <a:rPr lang="nl-NL" sz="2000" dirty="0">
                <a:latin typeface="Courier" pitchFamily="2" charset="0"/>
              </a:rPr>
              <a:t>	</a:t>
            </a:r>
          </a:p>
          <a:p>
            <a:r>
              <a:rPr lang="nl-NL" sz="2000" dirty="0">
                <a:latin typeface="Courier" pitchFamily="2" charset="0"/>
              </a:rPr>
              <a:t>    </a:t>
            </a:r>
            <a:r>
              <a:rPr lang="nl-NL" sz="2000" dirty="0" err="1">
                <a:latin typeface="Courier" pitchFamily="2" charset="0"/>
              </a:rPr>
              <a:t>java</a:t>
            </a:r>
            <a:r>
              <a:rPr lang="nl-NL" sz="2000" dirty="0">
                <a:latin typeface="Courier" pitchFamily="2" charset="0"/>
              </a:rPr>
              <a:t> --show-module-</a:t>
            </a:r>
            <a:r>
              <a:rPr lang="nl-NL" sz="2000" dirty="0" err="1">
                <a:latin typeface="Courier" pitchFamily="2" charset="0"/>
              </a:rPr>
              <a:t>resolution</a:t>
            </a:r>
            <a:endParaRPr lang="nl-NL" sz="2000" dirty="0">
              <a:latin typeface="Courier" pitchFamily="2" charset="0"/>
            </a:endParaRPr>
          </a:p>
          <a:p>
            <a:r>
              <a:rPr lang="nl-NL" sz="2000" dirty="0">
                <a:latin typeface="Courier" pitchFamily="2" charset="0"/>
              </a:rPr>
              <a:t>         -p &lt;module </a:t>
            </a:r>
            <a:r>
              <a:rPr lang="nl-NL" sz="2000" dirty="0" err="1">
                <a:latin typeface="Courier" pitchFamily="2" charset="0"/>
              </a:rPr>
              <a:t>path</a:t>
            </a:r>
            <a:r>
              <a:rPr lang="nl-NL" sz="2000" dirty="0">
                <a:latin typeface="Courier" pitchFamily="2" charset="0"/>
              </a:rPr>
              <a:t>&gt;</a:t>
            </a:r>
          </a:p>
          <a:p>
            <a:r>
              <a:rPr lang="nl-NL" sz="2000" dirty="0">
                <a:latin typeface="Courier" pitchFamily="2" charset="0"/>
              </a:rPr>
              <a:t>         -m &lt;module name&gt;/&lt;</a:t>
            </a:r>
            <a:r>
              <a:rPr lang="nl-NL" sz="2000" dirty="0" err="1">
                <a:latin typeface="Courier" pitchFamily="2" charset="0"/>
              </a:rPr>
              <a:t>application</a:t>
            </a:r>
            <a:r>
              <a:rPr lang="nl-NL" sz="2000" dirty="0">
                <a:latin typeface="Courier" pitchFamily="2" charset="0"/>
              </a:rPr>
              <a:t> class&gt;	</a:t>
            </a:r>
          </a:p>
          <a:p>
            <a:endParaRPr lang="nl-NL" sz="2800" dirty="0"/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It </a:t>
            </a:r>
            <a:r>
              <a:rPr lang="nl-NL" sz="2800" dirty="0" err="1"/>
              <a:t>will</a:t>
            </a:r>
            <a:r>
              <a:rPr lang="nl-NL" sz="2800" dirty="0"/>
              <a:t> list </a:t>
            </a:r>
            <a:r>
              <a:rPr lang="nl-NL" sz="2800" dirty="0" err="1"/>
              <a:t>some</a:t>
            </a:r>
            <a:r>
              <a:rPr lang="nl-NL" sz="2800" dirty="0"/>
              <a:t> kind of module </a:t>
            </a:r>
            <a:r>
              <a:rPr lang="nl-NL" sz="2800" dirty="0" err="1"/>
              <a:t>dependency</a:t>
            </a:r>
            <a:r>
              <a:rPr lang="nl-NL" sz="2800" dirty="0"/>
              <a:t> tree/list </a:t>
            </a:r>
            <a:r>
              <a:rPr lang="nl-NL" sz="2800" dirty="0" err="1"/>
              <a:t>when</a:t>
            </a:r>
            <a:r>
              <a:rPr lang="nl-NL" sz="2800" dirty="0"/>
              <a:t> running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application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3821968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</a:rPr>
              <a:t>Java Modules General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Advantages</a:t>
            </a:r>
            <a:endParaRPr lang="nl-NL" sz="2800" dirty="0"/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better</a:t>
            </a:r>
            <a:r>
              <a:rPr lang="nl-NL" sz="2800" dirty="0"/>
              <a:t> access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clearer</a:t>
            </a:r>
            <a:r>
              <a:rPr lang="nl-NL" sz="2800" dirty="0"/>
              <a:t> </a:t>
            </a:r>
            <a:r>
              <a:rPr lang="nl-NL" sz="2800" dirty="0" err="1"/>
              <a:t>dependency</a:t>
            </a:r>
            <a:r>
              <a:rPr lang="nl-NL" sz="2800" dirty="0"/>
              <a:t>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no more </a:t>
            </a:r>
            <a:r>
              <a:rPr lang="nl-NL" sz="2800" dirty="0" err="1"/>
              <a:t>jar</a:t>
            </a:r>
            <a:r>
              <a:rPr lang="nl-NL" sz="2800" dirty="0"/>
              <a:t> </a:t>
            </a:r>
            <a:r>
              <a:rPr lang="nl-NL" sz="2800" dirty="0" err="1"/>
              <a:t>hell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custom</a:t>
            </a:r>
            <a:r>
              <a:rPr lang="nl-NL" sz="2800" dirty="0"/>
              <a:t> code </a:t>
            </a:r>
            <a:r>
              <a:rPr lang="nl-NL" sz="2800" dirty="0" err="1"/>
              <a:t>builds</a:t>
            </a:r>
            <a:r>
              <a:rPr lang="nl-NL" sz="2800" dirty="0"/>
              <a:t> (smaller </a:t>
            </a:r>
            <a:r>
              <a:rPr lang="nl-NL" sz="2800" dirty="0" err="1"/>
              <a:t>jdk</a:t>
            </a:r>
            <a:r>
              <a:rPr lang="nl-NL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increased</a:t>
            </a:r>
            <a:r>
              <a:rPr lang="nl-NL" sz="2800" dirty="0"/>
              <a:t> security (</a:t>
            </a:r>
            <a:r>
              <a:rPr lang="nl-NL" sz="2800" dirty="0" err="1"/>
              <a:t>custom</a:t>
            </a:r>
            <a:r>
              <a:rPr lang="nl-NL" sz="2800" dirty="0"/>
              <a:t> code </a:t>
            </a:r>
            <a:r>
              <a:rPr lang="nl-NL" sz="2800" dirty="0" err="1"/>
              <a:t>build</a:t>
            </a:r>
            <a:r>
              <a:rPr lang="nl-NL" sz="2800" dirty="0"/>
              <a:t> &gt; </a:t>
            </a:r>
            <a:r>
              <a:rPr lang="nl-NL" sz="2800" dirty="0" err="1"/>
              <a:t>less</a:t>
            </a:r>
            <a:r>
              <a:rPr lang="nl-NL" sz="2800" dirty="0"/>
              <a:t> code &gt; </a:t>
            </a:r>
            <a:r>
              <a:rPr lang="nl-NL" sz="2800" dirty="0" err="1"/>
              <a:t>less</a:t>
            </a:r>
            <a:r>
              <a:rPr lang="nl-NL" sz="2800" dirty="0"/>
              <a:t> risk)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improved</a:t>
            </a:r>
            <a:r>
              <a:rPr lang="nl-NL" sz="2800" dirty="0"/>
              <a:t> performance (no full class </a:t>
            </a:r>
            <a:r>
              <a:rPr lang="nl-NL" sz="2800" dirty="0" err="1"/>
              <a:t>path</a:t>
            </a:r>
            <a:r>
              <a:rPr lang="nl-NL" sz="2800" dirty="0"/>
              <a:t> scan </a:t>
            </a:r>
            <a:r>
              <a:rPr lang="nl-NL" sz="2800" dirty="0" err="1"/>
              <a:t>required</a:t>
            </a:r>
            <a:r>
              <a:rPr lang="nl-NL" sz="2800" dirty="0"/>
              <a:t> </a:t>
            </a:r>
            <a:r>
              <a:rPr lang="nl-NL" sz="2800" dirty="0" err="1"/>
              <a:t>anymore</a:t>
            </a:r>
            <a:r>
              <a:rPr lang="nl-NL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8457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276522"/>
            <a:ext cx="101534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Describing</a:t>
            </a:r>
            <a:r>
              <a:rPr lang="nl-NL" sz="2800" dirty="0"/>
              <a:t> a modules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jar</a:t>
            </a:r>
            <a:r>
              <a:rPr lang="nl-NL" sz="2800" dirty="0"/>
              <a:t> </a:t>
            </a:r>
            <a:r>
              <a:rPr lang="nl-NL" sz="2800" dirty="0" err="1"/>
              <a:t>command</a:t>
            </a:r>
            <a:endParaRPr lang="nl-NL" sz="2800" dirty="0"/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jar</a:t>
            </a:r>
            <a:r>
              <a:rPr lang="nl-NL" sz="2000" dirty="0">
                <a:latin typeface="Courier" pitchFamily="2" charset="0"/>
              </a:rPr>
              <a:t> --file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dir&gt;/&lt;</a:t>
            </a:r>
            <a:r>
              <a:rPr lang="nl-NL" sz="2000" dirty="0" err="1">
                <a:latin typeface="Courier" pitchFamily="2" charset="0"/>
              </a:rPr>
              <a:t>jar</a:t>
            </a:r>
            <a:r>
              <a:rPr lang="nl-NL" sz="2000" dirty="0">
                <a:latin typeface="Courier" pitchFamily="2" charset="0"/>
              </a:rPr>
              <a:t> file&gt; --</a:t>
            </a:r>
            <a:r>
              <a:rPr lang="nl-NL" sz="2000" dirty="0" err="1">
                <a:latin typeface="Courier" pitchFamily="2" charset="0"/>
              </a:rPr>
              <a:t>describe</a:t>
            </a:r>
            <a:r>
              <a:rPr lang="nl-NL" sz="2000" dirty="0">
                <a:latin typeface="Courier" pitchFamily="2" charset="0"/>
              </a:rPr>
              <a:t>-module </a:t>
            </a:r>
          </a:p>
          <a:p>
            <a:r>
              <a:rPr lang="nl-NL" sz="2000" dirty="0">
                <a:latin typeface="Courier" pitchFamily="2" charset="0"/>
              </a:rPr>
              <a:t>	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8756E31-F312-9243-81E4-3F11A878DE8D}"/>
              </a:ext>
            </a:extLst>
          </p:cNvPr>
          <p:cNvSpPr txBox="1"/>
          <p:nvPr/>
        </p:nvSpPr>
        <p:spPr>
          <a:xfrm>
            <a:off x="479375" y="3429000"/>
            <a:ext cx="88811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--file</a:t>
            </a:r>
            <a:r>
              <a:rPr lang="nl-NL" sz="2800" dirty="0"/>
              <a:t>                            -f</a:t>
            </a:r>
          </a:p>
          <a:p>
            <a:r>
              <a:rPr lang="nl-NL" sz="2800" dirty="0"/>
              <a:t>  - </a:t>
            </a:r>
            <a:r>
              <a:rPr lang="nl-NL" sz="2800" b="1" dirty="0"/>
              <a:t>--</a:t>
            </a:r>
            <a:r>
              <a:rPr lang="nl-NL" sz="2800" b="1" dirty="0" err="1"/>
              <a:t>describe</a:t>
            </a:r>
            <a:r>
              <a:rPr lang="nl-NL" sz="2800" b="1" dirty="0"/>
              <a:t>-module</a:t>
            </a:r>
            <a:r>
              <a:rPr lang="nl-NL" sz="2800" dirty="0"/>
              <a:t>    -d</a:t>
            </a:r>
            <a:endParaRPr lang="nl-NL" sz="2800" b="1" dirty="0"/>
          </a:p>
        </p:txBody>
      </p:sp>
    </p:spTree>
    <p:extLst>
      <p:ext uri="{BB962C8B-B14F-4D97-AF65-F5344CB8AC3E}">
        <p14:creationId xmlns:p14="http://schemas.microsoft.com/office/powerpoint/2010/main" val="315659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276522"/>
            <a:ext cx="101534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View module </a:t>
            </a:r>
            <a:r>
              <a:rPr lang="nl-NL" sz="2800" dirty="0" err="1"/>
              <a:t>dependencies</a:t>
            </a:r>
            <a:r>
              <a:rPr lang="nl-NL" sz="2800" dirty="0"/>
              <a:t> </a:t>
            </a:r>
            <a:r>
              <a:rPr lang="nl-NL" sz="2800" dirty="0" err="1"/>
              <a:t>using</a:t>
            </a:r>
            <a:r>
              <a:rPr lang="nl-NL" sz="2800" dirty="0"/>
              <a:t> </a:t>
            </a:r>
            <a:r>
              <a:rPr lang="nl-NL" sz="2800" dirty="0" err="1"/>
              <a:t>jdeps</a:t>
            </a:r>
            <a:r>
              <a:rPr lang="nl-NL" sz="2800" dirty="0"/>
              <a:t> </a:t>
            </a:r>
            <a:r>
              <a:rPr lang="nl-NL" sz="2800" dirty="0" err="1"/>
              <a:t>command</a:t>
            </a:r>
            <a:endParaRPr lang="nl-NL" sz="2800" dirty="0"/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jdeps</a:t>
            </a:r>
            <a:r>
              <a:rPr lang="nl-NL" sz="2000" dirty="0">
                <a:latin typeface="Courier" pitchFamily="2" charset="0"/>
              </a:rPr>
              <a:t> -summary -module-</a:t>
            </a:r>
            <a:r>
              <a:rPr lang="nl-NL" sz="2000" dirty="0" err="1">
                <a:latin typeface="Courier" pitchFamily="2" charset="0"/>
              </a:rPr>
              <a:t>path</a:t>
            </a:r>
            <a:r>
              <a:rPr lang="nl-NL" sz="2000" dirty="0">
                <a:latin typeface="Courier" pitchFamily="2" charset="0"/>
              </a:rPr>
              <a:t>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 &lt;</a:t>
            </a:r>
            <a:r>
              <a:rPr lang="nl-NL" sz="2000" dirty="0" err="1">
                <a:latin typeface="Courier" pitchFamily="2" charset="0"/>
              </a:rPr>
              <a:t>jar</a:t>
            </a:r>
            <a:r>
              <a:rPr lang="nl-NL" sz="2000" dirty="0">
                <a:latin typeface="Courier" pitchFamily="2" charset="0"/>
              </a:rPr>
              <a:t> file&gt;</a:t>
            </a:r>
          </a:p>
          <a:p>
            <a:endParaRPr lang="nl-NL" sz="2000" dirty="0">
              <a:latin typeface="Courier" pitchFamily="2" charset="0"/>
            </a:endParaRPr>
          </a:p>
          <a:p>
            <a:endParaRPr lang="nl-NL" sz="2000" dirty="0">
              <a:latin typeface="Courier" pitchFamily="2" charset="0"/>
            </a:endParaRPr>
          </a:p>
          <a:p>
            <a:r>
              <a:rPr lang="nl-NL" sz="2000" dirty="0">
                <a:latin typeface="+mj-lt"/>
              </a:rPr>
              <a:t>Summary </a:t>
            </a:r>
            <a:r>
              <a:rPr lang="nl-NL" sz="2000" dirty="0" err="1">
                <a:latin typeface="+mj-lt"/>
              </a:rPr>
              <a:t>and</a:t>
            </a:r>
            <a:r>
              <a:rPr lang="nl-NL" sz="2000" dirty="0">
                <a:latin typeface="+mj-lt"/>
              </a:rPr>
              <a:t> module-</a:t>
            </a:r>
            <a:r>
              <a:rPr lang="nl-NL" sz="2000" dirty="0" err="1">
                <a:latin typeface="+mj-lt"/>
              </a:rPr>
              <a:t>path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arguments</a:t>
            </a:r>
            <a:r>
              <a:rPr lang="nl-NL" sz="2000" dirty="0">
                <a:latin typeface="+mj-lt"/>
              </a:rPr>
              <a:t> are </a:t>
            </a:r>
            <a:r>
              <a:rPr lang="nl-NL" sz="2000" dirty="0" err="1">
                <a:latin typeface="+mj-lt"/>
              </a:rPr>
              <a:t>optional</a:t>
            </a:r>
            <a:r>
              <a:rPr lang="nl-NL" sz="2000" dirty="0">
                <a:latin typeface="+mj-lt"/>
              </a:rPr>
              <a:t>. It </a:t>
            </a:r>
            <a:r>
              <a:rPr lang="nl-NL" sz="2000" dirty="0" err="1">
                <a:latin typeface="+mj-lt"/>
              </a:rPr>
              <a:t>can</a:t>
            </a:r>
            <a:r>
              <a:rPr lang="nl-NL" sz="2000" dirty="0">
                <a:latin typeface="+mj-lt"/>
              </a:rPr>
              <a:t> list </a:t>
            </a:r>
            <a:r>
              <a:rPr lang="nl-NL" sz="2000" dirty="0" err="1">
                <a:latin typeface="+mj-lt"/>
              </a:rPr>
              <a:t>for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each</a:t>
            </a:r>
            <a:r>
              <a:rPr lang="nl-NL" sz="2000" dirty="0">
                <a:latin typeface="+mj-lt"/>
              </a:rPr>
              <a:t> module </a:t>
            </a:r>
            <a:r>
              <a:rPr lang="nl-NL" sz="2000" dirty="0" err="1">
                <a:latin typeface="+mj-lt"/>
              </a:rPr>
              <a:t>the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dependency</a:t>
            </a:r>
            <a:r>
              <a:rPr lang="nl-NL" sz="2000" dirty="0">
                <a:latin typeface="+mj-lt"/>
              </a:rPr>
              <a:t> on </a:t>
            </a:r>
            <a:r>
              <a:rPr lang="nl-NL" sz="2000" dirty="0" err="1">
                <a:latin typeface="+mj-lt"/>
              </a:rPr>
              <a:t>the</a:t>
            </a:r>
            <a:r>
              <a:rPr lang="nl-NL" sz="2000" dirty="0">
                <a:latin typeface="+mj-lt"/>
              </a:rPr>
              <a:t> packages in </a:t>
            </a:r>
            <a:r>
              <a:rPr lang="nl-NL" sz="2000" dirty="0" err="1">
                <a:latin typeface="+mj-lt"/>
              </a:rPr>
              <a:t>other</a:t>
            </a:r>
            <a:r>
              <a:rPr lang="nl-NL" sz="2000" dirty="0">
                <a:latin typeface="+mj-lt"/>
              </a:rPr>
              <a:t> modules.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8756E31-F312-9243-81E4-3F11A878DE8D}"/>
              </a:ext>
            </a:extLst>
          </p:cNvPr>
          <p:cNvSpPr txBox="1"/>
          <p:nvPr/>
        </p:nvSpPr>
        <p:spPr>
          <a:xfrm>
            <a:off x="479376" y="4076257"/>
            <a:ext cx="8881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-summary</a:t>
            </a:r>
            <a:r>
              <a:rPr lang="nl-NL" sz="2800" dirty="0"/>
              <a:t>                            -s</a:t>
            </a:r>
          </a:p>
        </p:txBody>
      </p:sp>
    </p:spTree>
    <p:extLst>
      <p:ext uri="{BB962C8B-B14F-4D97-AF65-F5344CB8AC3E}">
        <p14:creationId xmlns:p14="http://schemas.microsoft.com/office/powerpoint/2010/main" val="174962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915854" y="887135"/>
            <a:ext cx="9010436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JMOD</a:t>
            </a:r>
          </a:p>
          <a:p>
            <a:endParaRPr lang="nl-NL" sz="2800" dirty="0"/>
          </a:p>
          <a:p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JMOD </a:t>
            </a:r>
            <a:r>
              <a:rPr lang="nl-NL" sz="2800" dirty="0" err="1"/>
              <a:t>command</a:t>
            </a:r>
            <a:r>
              <a:rPr lang="nl-NL" sz="2800" dirty="0"/>
              <a:t>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	</a:t>
            </a:r>
            <a:r>
              <a:rPr lang="nl-NL" sz="2800" b="1" i="1" dirty="0" err="1"/>
              <a:t>create</a:t>
            </a:r>
            <a:r>
              <a:rPr lang="nl-NL" sz="2800" b="1" i="1" dirty="0"/>
              <a:t>, extract, </a:t>
            </a:r>
            <a:r>
              <a:rPr lang="nl-NL" sz="2800" b="1" i="1" dirty="0" err="1"/>
              <a:t>describe</a:t>
            </a:r>
            <a:r>
              <a:rPr lang="nl-NL" sz="2800" b="1" i="1" dirty="0"/>
              <a:t>, list, </a:t>
            </a:r>
            <a:r>
              <a:rPr lang="nl-NL" sz="2800" b="1" i="1" dirty="0" err="1"/>
              <a:t>and</a:t>
            </a:r>
            <a:r>
              <a:rPr lang="nl-NL" sz="2800" b="1" i="1" dirty="0"/>
              <a:t> </a:t>
            </a:r>
            <a:r>
              <a:rPr lang="nl-NL" sz="2800" b="1" i="1" dirty="0" err="1"/>
              <a:t>hash</a:t>
            </a:r>
            <a:r>
              <a:rPr lang="nl-NL" sz="2800" b="1" i="1" dirty="0"/>
              <a:t> </a:t>
            </a:r>
          </a:p>
          <a:p>
            <a:endParaRPr lang="nl-NL" sz="2800" dirty="0"/>
          </a:p>
          <a:p>
            <a:r>
              <a:rPr lang="nl-NL" sz="2800" dirty="0"/>
              <a:t>JMOD files.</a:t>
            </a:r>
          </a:p>
          <a:p>
            <a:endParaRPr lang="nl-NL" sz="2800" dirty="0"/>
          </a:p>
          <a:p>
            <a:r>
              <a:rPr lang="nl-NL" sz="2800" dirty="0"/>
              <a:t>A JMOD file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store </a:t>
            </a:r>
            <a:r>
              <a:rPr lang="nl-NL" sz="2800" dirty="0" err="1"/>
              <a:t>any</a:t>
            </a:r>
            <a:r>
              <a:rPr lang="nl-NL" sz="2800" dirty="0"/>
              <a:t> file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can’t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stored</a:t>
            </a:r>
            <a:r>
              <a:rPr lang="nl-NL" sz="2800" dirty="0"/>
              <a:t> </a:t>
            </a:r>
            <a:r>
              <a:rPr lang="nl-NL" sz="2800" dirty="0" err="1"/>
              <a:t>inside</a:t>
            </a:r>
            <a:r>
              <a:rPr lang="nl-NL" sz="2800" dirty="0"/>
              <a:t> a JAR file.</a:t>
            </a:r>
          </a:p>
          <a:p>
            <a:endParaRPr lang="nl-NL" sz="2800" dirty="0"/>
          </a:p>
          <a:p>
            <a:r>
              <a:rPr lang="nl-NL" sz="2800" dirty="0" err="1"/>
              <a:t>That’s</a:t>
            </a:r>
            <a:r>
              <a:rPr lang="nl-NL" sz="2800" dirty="0"/>
              <a:t> </a:t>
            </a:r>
            <a:r>
              <a:rPr lang="nl-NL" sz="2800" dirty="0" err="1"/>
              <a:t>it</a:t>
            </a:r>
            <a:r>
              <a:rPr lang="nl-NL" sz="2800" dirty="0"/>
              <a:t> </a:t>
            </a:r>
            <a:r>
              <a:rPr lang="nl-NL" sz="2800" dirty="0" err="1"/>
              <a:t>about</a:t>
            </a:r>
            <a:r>
              <a:rPr lang="nl-NL" sz="2800" dirty="0"/>
              <a:t> JMOD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exam</a:t>
            </a:r>
            <a:r>
              <a:rPr lang="nl-NL" sz="2800" dirty="0"/>
              <a:t>, </a:t>
            </a:r>
            <a:r>
              <a:rPr lang="nl-NL" sz="2800" b="1" i="1" dirty="0" err="1"/>
              <a:t>memorize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options/modes.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5542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8" y="1172438"/>
            <a:ext cx="9308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/>
              <a:t>Will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copile</a:t>
            </a:r>
            <a:r>
              <a:rPr lang="nl-NL" sz="2800" dirty="0"/>
              <a:t>?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7D2BBFB-90E4-084E-B573-11FC6E5BDD05}"/>
              </a:ext>
            </a:extLst>
          </p:cNvPr>
          <p:cNvSpPr txBox="1"/>
          <p:nvPr/>
        </p:nvSpPr>
        <p:spPr>
          <a:xfrm>
            <a:off x="1405089" y="4298050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No! Cyclic </a:t>
            </a:r>
            <a:r>
              <a:rPr lang="nl-NL" sz="2800" dirty="0" err="1"/>
              <a:t>dependencies</a:t>
            </a:r>
            <a:r>
              <a:rPr lang="nl-NL" sz="2800" dirty="0"/>
              <a:t> are </a:t>
            </a:r>
            <a:r>
              <a:rPr lang="nl-NL" sz="2800" dirty="0" err="1"/>
              <a:t>not</a:t>
            </a:r>
            <a:r>
              <a:rPr lang="nl-NL" sz="2800" dirty="0"/>
              <a:t> </a:t>
            </a:r>
            <a:r>
              <a:rPr lang="nl-NL" sz="2800" dirty="0" err="1"/>
              <a:t>allowed</a:t>
            </a:r>
            <a:r>
              <a:rPr lang="nl-NL" sz="2800" dirty="0"/>
              <a:t> </a:t>
            </a:r>
            <a:r>
              <a:rPr lang="nl-NL" sz="2800" dirty="0" err="1"/>
              <a:t>between</a:t>
            </a:r>
            <a:r>
              <a:rPr lang="nl-NL" sz="2800" dirty="0"/>
              <a:t> modules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E614AA3-D2CC-3B41-A483-63770B9C245C}"/>
              </a:ext>
            </a:extLst>
          </p:cNvPr>
          <p:cNvSpPr txBox="1"/>
          <p:nvPr/>
        </p:nvSpPr>
        <p:spPr>
          <a:xfrm>
            <a:off x="1629030" y="2827575"/>
            <a:ext cx="2908151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moduleA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package.a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moduleB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6ACE8C6F-C2CB-A34A-B308-3DA77D04B9A7}"/>
              </a:ext>
            </a:extLst>
          </p:cNvPr>
          <p:cNvCxnSpPr>
            <a:cxnSpLocks/>
          </p:cNvCxnSpPr>
          <p:nvPr/>
        </p:nvCxnSpPr>
        <p:spPr bwMode="auto">
          <a:xfrm flipH="1">
            <a:off x="4537181" y="3315920"/>
            <a:ext cx="155881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1436D903-4028-2B4F-874E-C0374F9DAF02}"/>
              </a:ext>
            </a:extLst>
          </p:cNvPr>
          <p:cNvSpPr txBox="1"/>
          <p:nvPr/>
        </p:nvSpPr>
        <p:spPr>
          <a:xfrm>
            <a:off x="6096000" y="2827576"/>
            <a:ext cx="2908151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moduleB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package.b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moduleA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58E0DA54-252C-B341-8F10-8B739C82C031}"/>
              </a:ext>
            </a:extLst>
          </p:cNvPr>
          <p:cNvCxnSpPr>
            <a:cxnSpLocks/>
          </p:cNvCxnSpPr>
          <p:nvPr/>
        </p:nvCxnSpPr>
        <p:spPr bwMode="auto">
          <a:xfrm>
            <a:off x="4470894" y="3651202"/>
            <a:ext cx="162510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0386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are </a:t>
            </a:r>
            <a:r>
              <a:rPr lang="nl-NL" dirty="0" err="1"/>
              <a:t>legal</a:t>
            </a:r>
            <a:r>
              <a:rPr lang="nl-NL" dirty="0"/>
              <a:t> </a:t>
            </a:r>
            <a:r>
              <a:rPr lang="nl-NL" dirty="0" err="1"/>
              <a:t>commands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run a </a:t>
            </a:r>
            <a:r>
              <a:rPr lang="nl-NL" dirty="0" err="1"/>
              <a:t>modular</a:t>
            </a:r>
            <a:r>
              <a:rPr lang="nl-NL" dirty="0"/>
              <a:t> program?</a:t>
            </a:r>
          </a:p>
          <a:p>
            <a:endParaRPr lang="nl-NL" dirty="0"/>
          </a:p>
          <a:p>
            <a:pPr fontAlgn="base"/>
            <a:r>
              <a:rPr lang="nl-NL" dirty="0"/>
              <a:t>1. </a:t>
            </a:r>
            <a:r>
              <a:rPr lang="nl-NL" dirty="0" err="1"/>
              <a:t>java</a:t>
            </a:r>
            <a:r>
              <a:rPr lang="nl-NL" dirty="0"/>
              <a:t> -p x -m x/x			2. </a:t>
            </a:r>
            <a:r>
              <a:rPr lang="nl-NL" dirty="0" err="1"/>
              <a:t>java</a:t>
            </a:r>
            <a:r>
              <a:rPr lang="nl-NL" dirty="0"/>
              <a:t> -p x-x -m x/x	3. </a:t>
            </a:r>
            <a:r>
              <a:rPr lang="nl-NL" dirty="0" err="1"/>
              <a:t>java</a:t>
            </a:r>
            <a:r>
              <a:rPr lang="nl-NL" dirty="0"/>
              <a:t> -p x -m x-x/x</a:t>
            </a:r>
          </a:p>
          <a:p>
            <a:pPr marL="342900" indent="-342900" fontAlgn="base">
              <a:buAutoNum type="arabicPeriod"/>
            </a:pPr>
            <a:endParaRPr lang="nl-NL" dirty="0"/>
          </a:p>
          <a:p>
            <a:pPr fontAlgn="base"/>
            <a:r>
              <a:rPr lang="nl-NL" dirty="0"/>
              <a:t>4. </a:t>
            </a:r>
            <a:r>
              <a:rPr lang="nl-NL" dirty="0" err="1"/>
              <a:t>java</a:t>
            </a:r>
            <a:r>
              <a:rPr lang="nl-NL" dirty="0"/>
              <a:t> -p x -m x/x-x		5. </a:t>
            </a:r>
            <a:r>
              <a:rPr lang="nl-NL" dirty="0" err="1"/>
              <a:t>java</a:t>
            </a:r>
            <a:r>
              <a:rPr lang="nl-NL" dirty="0"/>
              <a:t> -p x -m </a:t>
            </a:r>
            <a:r>
              <a:rPr lang="nl-NL" dirty="0" err="1"/>
              <a:t>x.x</a:t>
            </a:r>
            <a:r>
              <a:rPr lang="nl-NL" dirty="0"/>
              <a:t>		6. </a:t>
            </a:r>
            <a:r>
              <a:rPr lang="nl-NL" dirty="0" err="1"/>
              <a:t>java</a:t>
            </a:r>
            <a:r>
              <a:rPr lang="nl-NL" dirty="0"/>
              <a:t> -p </a:t>
            </a:r>
            <a:r>
              <a:rPr lang="nl-NL" dirty="0" err="1"/>
              <a:t>x.x</a:t>
            </a:r>
            <a:r>
              <a:rPr lang="nl-NL" dirty="0"/>
              <a:t> -m </a:t>
            </a:r>
            <a:r>
              <a:rPr lang="nl-NL" dirty="0" err="1"/>
              <a:t>x.x</a:t>
            </a:r>
            <a:r>
              <a:rPr lang="nl-NL" dirty="0"/>
              <a:t>	</a:t>
            </a:r>
          </a:p>
          <a:p>
            <a:pPr fontAlgn="base"/>
            <a:endParaRPr lang="nl-NL" dirty="0"/>
          </a:p>
          <a:p>
            <a:pPr fontAlgn="base"/>
            <a:r>
              <a:rPr lang="nl-NL" dirty="0"/>
              <a:t>7. None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above</a:t>
            </a:r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4369352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1, 2</a:t>
            </a:r>
          </a:p>
        </p:txBody>
      </p:sp>
    </p:spTree>
    <p:extLst>
      <p:ext uri="{BB962C8B-B14F-4D97-AF65-F5344CB8AC3E}">
        <p14:creationId xmlns:p14="http://schemas.microsoft.com/office/powerpoint/2010/main" val="364751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expect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describing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module?</a:t>
            </a:r>
          </a:p>
          <a:p>
            <a:endParaRPr lang="nl-NL" dirty="0"/>
          </a:p>
          <a:p>
            <a:pPr fontAlgn="base"/>
            <a:r>
              <a:rPr lang="nl-NL" dirty="0"/>
              <a:t>1.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java.base</a:t>
            </a:r>
            <a:r>
              <a:rPr lang="nl-NL" dirty="0"/>
              <a:t> </a:t>
            </a:r>
            <a:r>
              <a:rPr lang="nl-NL" dirty="0" err="1"/>
              <a:t>mandated</a:t>
            </a:r>
            <a:endParaRPr lang="nl-NL" dirty="0"/>
          </a:p>
          <a:p>
            <a:pPr fontAlgn="base"/>
            <a:r>
              <a:rPr lang="nl-NL" dirty="0"/>
              <a:t>2.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java.core</a:t>
            </a:r>
            <a:r>
              <a:rPr lang="nl-NL" dirty="0"/>
              <a:t> </a:t>
            </a:r>
            <a:r>
              <a:rPr lang="nl-NL" dirty="0" err="1"/>
              <a:t>mandated</a:t>
            </a:r>
            <a:endParaRPr lang="nl-NL" dirty="0"/>
          </a:p>
          <a:p>
            <a:pPr fontAlgn="base"/>
            <a:r>
              <a:rPr lang="nl-NL" dirty="0"/>
              <a:t>3.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java.lang</a:t>
            </a:r>
            <a:r>
              <a:rPr lang="nl-NL" dirty="0"/>
              <a:t> </a:t>
            </a:r>
            <a:r>
              <a:rPr lang="nl-NL" dirty="0" err="1"/>
              <a:t>mandated</a:t>
            </a:r>
            <a:endParaRPr lang="nl-NL" dirty="0"/>
          </a:p>
          <a:p>
            <a:pPr fontAlgn="base"/>
            <a:r>
              <a:rPr lang="nl-NL" dirty="0"/>
              <a:t>4.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mandated</a:t>
            </a:r>
            <a:r>
              <a:rPr lang="nl-NL" dirty="0"/>
              <a:t> </a:t>
            </a:r>
            <a:r>
              <a:rPr lang="nl-NL" dirty="0" err="1"/>
              <a:t>java.base</a:t>
            </a:r>
            <a:endParaRPr lang="nl-NL" dirty="0"/>
          </a:p>
          <a:p>
            <a:pPr fontAlgn="base"/>
            <a:r>
              <a:rPr lang="nl-NL" dirty="0"/>
              <a:t>5.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mandated</a:t>
            </a:r>
            <a:r>
              <a:rPr lang="nl-NL" dirty="0"/>
              <a:t> </a:t>
            </a:r>
            <a:r>
              <a:rPr lang="nl-NL" dirty="0" err="1"/>
              <a:t>java.core</a:t>
            </a:r>
            <a:endParaRPr lang="nl-NL" dirty="0"/>
          </a:p>
          <a:p>
            <a:pPr fontAlgn="base"/>
            <a:r>
              <a:rPr lang="nl-NL" dirty="0"/>
              <a:t>6.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mandated</a:t>
            </a:r>
            <a:r>
              <a:rPr lang="nl-NL" dirty="0"/>
              <a:t> </a:t>
            </a:r>
            <a:r>
              <a:rPr lang="nl-NL" dirty="0" err="1"/>
              <a:t>java.lang</a:t>
            </a:r>
            <a:endParaRPr lang="nl-NL" dirty="0"/>
          </a:p>
          <a:p>
            <a:pPr fontAlgn="base"/>
            <a:r>
              <a:rPr lang="nl-NL" dirty="0"/>
              <a:t>7. None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above</a:t>
            </a:r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4936280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1</a:t>
            </a:r>
          </a:p>
        </p:txBody>
      </p:sp>
    </p:spTree>
    <p:extLst>
      <p:ext uri="{BB962C8B-B14F-4D97-AF65-F5344CB8AC3E}">
        <p14:creationId xmlns:p14="http://schemas.microsoft.com/office/powerpoint/2010/main" val="169768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are </a:t>
            </a:r>
            <a:r>
              <a:rPr lang="nl-NL" dirty="0" err="1"/>
              <a:t>valid</a:t>
            </a:r>
            <a:r>
              <a:rPr lang="nl-NL" dirty="0"/>
              <a:t> calls </a:t>
            </a:r>
            <a:r>
              <a:rPr lang="nl-NL" dirty="0" err="1"/>
              <a:t>to</a:t>
            </a:r>
            <a:r>
              <a:rPr lang="nl-NL" dirty="0"/>
              <a:t> list a summary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?</a:t>
            </a:r>
          </a:p>
          <a:p>
            <a:endParaRPr lang="nl-NL" dirty="0"/>
          </a:p>
          <a:p>
            <a:r>
              <a:rPr lang="nl-NL" dirty="0"/>
              <a:t>1. </a:t>
            </a:r>
            <a:r>
              <a:rPr lang="nl-NL" dirty="0" err="1"/>
              <a:t>jdeps</a:t>
            </a:r>
            <a:r>
              <a:rPr lang="nl-NL" dirty="0"/>
              <a:t> </a:t>
            </a:r>
            <a:r>
              <a:rPr lang="nl-NL" dirty="0" err="1"/>
              <a:t>flea.jar</a:t>
            </a:r>
            <a:endParaRPr lang="nl-NL" dirty="0"/>
          </a:p>
          <a:p>
            <a:r>
              <a:rPr lang="nl-NL" dirty="0"/>
              <a:t>2. </a:t>
            </a:r>
            <a:r>
              <a:rPr lang="nl-NL" dirty="0" err="1"/>
              <a:t>jdeps</a:t>
            </a:r>
            <a:r>
              <a:rPr lang="nl-NL" dirty="0"/>
              <a:t> -s </a:t>
            </a:r>
            <a:r>
              <a:rPr lang="nl-NL" dirty="0" err="1"/>
              <a:t>flea.jar</a:t>
            </a:r>
            <a:endParaRPr lang="nl-NL" dirty="0"/>
          </a:p>
          <a:p>
            <a:r>
              <a:rPr lang="nl-NL" dirty="0"/>
              <a:t>3. </a:t>
            </a:r>
            <a:r>
              <a:rPr lang="nl-NL" dirty="0" err="1"/>
              <a:t>jdeps</a:t>
            </a:r>
            <a:r>
              <a:rPr lang="nl-NL" dirty="0"/>
              <a:t> -summary </a:t>
            </a:r>
            <a:r>
              <a:rPr lang="nl-NL" dirty="0" err="1"/>
              <a:t>flea.jar</a:t>
            </a:r>
            <a:endParaRPr lang="nl-NL" dirty="0"/>
          </a:p>
          <a:p>
            <a:r>
              <a:rPr lang="nl-NL" dirty="0"/>
              <a:t>4. </a:t>
            </a:r>
            <a:r>
              <a:rPr lang="nl-NL" dirty="0" err="1"/>
              <a:t>jdeps</a:t>
            </a:r>
            <a:r>
              <a:rPr lang="nl-NL" dirty="0"/>
              <a:t> --summary </a:t>
            </a:r>
            <a:r>
              <a:rPr lang="nl-NL" dirty="0" err="1"/>
              <a:t>flea.jar</a:t>
            </a:r>
            <a:endParaRPr lang="nl-NL" dirty="0"/>
          </a:p>
          <a:p>
            <a:r>
              <a:rPr lang="nl-NL" dirty="0"/>
              <a:t>5. none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above</a:t>
            </a:r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4936280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Answers:2 </a:t>
            </a:r>
            <a:r>
              <a:rPr lang="nl-NL" sz="2800" dirty="0" err="1"/>
              <a:t>and</a:t>
            </a:r>
            <a:r>
              <a:rPr lang="nl-NL" sz="2800" dirty="0"/>
              <a:t> 3, 1 </a:t>
            </a:r>
            <a:r>
              <a:rPr lang="nl-NL" sz="2800" dirty="0" err="1"/>
              <a:t>will</a:t>
            </a:r>
            <a:r>
              <a:rPr lang="nl-NL" sz="2800" dirty="0"/>
              <a:t> run but </a:t>
            </a:r>
            <a:r>
              <a:rPr lang="nl-NL" sz="2800" dirty="0" err="1"/>
              <a:t>will</a:t>
            </a:r>
            <a:r>
              <a:rPr lang="nl-NL" sz="2800" dirty="0"/>
              <a:t> list details!</a:t>
            </a:r>
          </a:p>
        </p:txBody>
      </p:sp>
    </p:spTree>
    <p:extLst>
      <p:ext uri="{BB962C8B-B14F-4D97-AF65-F5344CB8AC3E}">
        <p14:creationId xmlns:p14="http://schemas.microsoft.com/office/powerpoint/2010/main" val="157027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8" y="1172438"/>
            <a:ext cx="9308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Which</a:t>
            </a:r>
            <a:r>
              <a:rPr lang="nl-NL" sz="2800" dirty="0"/>
              <a:t> is </a:t>
            </a:r>
            <a:r>
              <a:rPr lang="nl-NL" sz="2800" dirty="0" err="1"/>
              <a:t>the</a:t>
            </a:r>
            <a:r>
              <a:rPr lang="nl-NL" sz="2800" dirty="0"/>
              <a:t> first line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contain</a:t>
            </a:r>
            <a:r>
              <a:rPr lang="nl-NL" sz="2800" dirty="0"/>
              <a:t> a compiler error?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7D2BBFB-90E4-084E-B573-11FC6E5BDD05}"/>
              </a:ext>
            </a:extLst>
          </p:cNvPr>
          <p:cNvSpPr txBox="1"/>
          <p:nvPr/>
        </p:nvSpPr>
        <p:spPr>
          <a:xfrm>
            <a:off x="1405088" y="4462642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Line 5.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can’t</a:t>
            </a:r>
            <a:r>
              <a:rPr lang="nl-NL" sz="2800" dirty="0"/>
              <a:t> have </a:t>
            </a:r>
            <a:r>
              <a:rPr lang="nl-NL" sz="2800" dirty="0" err="1"/>
              <a:t>duplicated</a:t>
            </a:r>
            <a:r>
              <a:rPr lang="nl-NL" sz="2800" dirty="0"/>
              <a:t> </a:t>
            </a:r>
            <a:r>
              <a:rPr lang="nl-NL" sz="2800" dirty="0" err="1"/>
              <a:t>dependencies</a:t>
            </a:r>
            <a:r>
              <a:rPr lang="nl-NL" sz="2800" dirty="0"/>
              <a:t>.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E614AA3-D2CC-3B41-A483-63770B9C245C}"/>
              </a:ext>
            </a:extLst>
          </p:cNvPr>
          <p:cNvSpPr txBox="1"/>
          <p:nvPr/>
        </p:nvSpPr>
        <p:spPr>
          <a:xfrm>
            <a:off x="2049654" y="2557433"/>
            <a:ext cx="6399402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1: module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snake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{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2:    exports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com.snake.tail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3:    exports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com.snake.fangs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to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bird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4:   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requires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skin;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5:   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requires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transitive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skin;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6: }</a:t>
            </a:r>
          </a:p>
        </p:txBody>
      </p:sp>
    </p:spTree>
    <p:extLst>
      <p:ext uri="{BB962C8B-B14F-4D97-AF65-F5344CB8AC3E}">
        <p14:creationId xmlns:p14="http://schemas.microsoft.com/office/powerpoint/2010/main" val="16640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</a:t>
            </a:r>
            <a:r>
              <a:rPr lang="nl-NL" dirty="0" err="1"/>
              <a:t>legal</a:t>
            </a:r>
            <a:r>
              <a:rPr lang="nl-NL" dirty="0"/>
              <a:t> module name?</a:t>
            </a:r>
          </a:p>
          <a:p>
            <a:endParaRPr lang="nl-NL" dirty="0"/>
          </a:p>
          <a:p>
            <a:r>
              <a:rPr lang="nl-NL" dirty="0"/>
              <a:t>1. </a:t>
            </a:r>
            <a:r>
              <a:rPr lang="nl-NL" dirty="0" err="1"/>
              <a:t>com.book</a:t>
            </a:r>
            <a:endParaRPr lang="nl-NL" dirty="0"/>
          </a:p>
          <a:p>
            <a:r>
              <a:rPr lang="nl-NL" dirty="0"/>
              <a:t>2. com-</a:t>
            </a:r>
            <a:r>
              <a:rPr lang="nl-NL" dirty="0" err="1"/>
              <a:t>book</a:t>
            </a:r>
            <a:endParaRPr lang="nl-NL" dirty="0"/>
          </a:p>
          <a:p>
            <a:r>
              <a:rPr lang="nl-NL" dirty="0"/>
              <a:t>3. </a:t>
            </a:r>
            <a:r>
              <a:rPr lang="nl-NL" dirty="0" err="1"/>
              <a:t>com.book</a:t>
            </a:r>
            <a:r>
              <a:rPr lang="nl-NL" dirty="0"/>
              <a:t>$</a:t>
            </a:r>
          </a:p>
          <a:p>
            <a:r>
              <a:rPr lang="nl-NL" dirty="0"/>
              <a:t>4. com-</a:t>
            </a:r>
            <a:r>
              <a:rPr lang="nl-NL" dirty="0" err="1"/>
              <a:t>book</a:t>
            </a:r>
            <a:r>
              <a:rPr lang="nl-NL" dirty="0"/>
              <a:t>$</a:t>
            </a:r>
          </a:p>
          <a:p>
            <a:r>
              <a:rPr lang="nl-NL" dirty="0"/>
              <a:t>5. 4com.book</a:t>
            </a:r>
          </a:p>
          <a:p>
            <a:r>
              <a:rPr lang="nl-NL" dirty="0"/>
              <a:t>6. 4com-book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4936280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1, 3</a:t>
            </a:r>
          </a:p>
        </p:txBody>
      </p:sp>
    </p:spTree>
    <p:extLst>
      <p:ext uri="{BB962C8B-B14F-4D97-AF65-F5344CB8AC3E}">
        <p14:creationId xmlns:p14="http://schemas.microsoft.com/office/powerpoint/2010/main" val="122474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are </a:t>
            </a:r>
            <a:r>
              <a:rPr lang="nl-NL" dirty="0" err="1"/>
              <a:t>legal</a:t>
            </a:r>
            <a:r>
              <a:rPr lang="nl-NL" dirty="0"/>
              <a:t> </a:t>
            </a:r>
            <a:r>
              <a:rPr lang="nl-NL" dirty="0" err="1"/>
              <a:t>commands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run a </a:t>
            </a:r>
            <a:r>
              <a:rPr lang="nl-NL" dirty="0" err="1"/>
              <a:t>modular</a:t>
            </a:r>
            <a:r>
              <a:rPr lang="nl-NL" dirty="0"/>
              <a:t> program </a:t>
            </a:r>
            <a:r>
              <a:rPr lang="nl-NL" dirty="0" err="1"/>
              <a:t>where</a:t>
            </a:r>
            <a:r>
              <a:rPr lang="nl-NL" dirty="0"/>
              <a:t> n is </a:t>
            </a:r>
            <a:r>
              <a:rPr lang="nl-NL" dirty="0" err="1"/>
              <a:t>the</a:t>
            </a:r>
            <a:r>
              <a:rPr lang="nl-NL" dirty="0"/>
              <a:t> package name </a:t>
            </a:r>
            <a:r>
              <a:rPr lang="nl-NL" dirty="0" err="1"/>
              <a:t>and</a:t>
            </a:r>
            <a:r>
              <a:rPr lang="nl-NL" dirty="0"/>
              <a:t> c is </a:t>
            </a:r>
            <a:r>
              <a:rPr lang="nl-NL" dirty="0" err="1"/>
              <a:t>the</a:t>
            </a:r>
            <a:r>
              <a:rPr lang="nl-NL" dirty="0"/>
              <a:t> class name?</a:t>
            </a:r>
          </a:p>
          <a:p>
            <a:endParaRPr lang="nl-NL" dirty="0"/>
          </a:p>
          <a:p>
            <a:r>
              <a:rPr lang="nl-NL" dirty="0"/>
              <a:t>1. </a:t>
            </a:r>
            <a:r>
              <a:rPr lang="nl-NL" dirty="0" err="1"/>
              <a:t>java</a:t>
            </a:r>
            <a:r>
              <a:rPr lang="nl-NL" dirty="0"/>
              <a:t> –module-</a:t>
            </a:r>
            <a:r>
              <a:rPr lang="nl-NL" dirty="0" err="1"/>
              <a:t>path</a:t>
            </a:r>
            <a:r>
              <a:rPr lang="nl-NL" dirty="0"/>
              <a:t> x -m </a:t>
            </a:r>
            <a:r>
              <a:rPr lang="nl-NL" dirty="0" err="1"/>
              <a:t>n.c</a:t>
            </a:r>
            <a:endParaRPr lang="nl-NL" dirty="0"/>
          </a:p>
          <a:p>
            <a:r>
              <a:rPr lang="nl-NL" dirty="0"/>
              <a:t>2. </a:t>
            </a:r>
            <a:r>
              <a:rPr lang="nl-NL" dirty="0" err="1"/>
              <a:t>java</a:t>
            </a:r>
            <a:r>
              <a:rPr lang="nl-NL" dirty="0"/>
              <a:t> --module-</a:t>
            </a:r>
            <a:r>
              <a:rPr lang="nl-NL" dirty="0" err="1"/>
              <a:t>path</a:t>
            </a:r>
            <a:r>
              <a:rPr lang="nl-NL" dirty="0"/>
              <a:t> x -p </a:t>
            </a:r>
            <a:r>
              <a:rPr lang="nl-NL" dirty="0" err="1"/>
              <a:t>n.c</a:t>
            </a:r>
            <a:endParaRPr lang="nl-NL" dirty="0"/>
          </a:p>
          <a:p>
            <a:r>
              <a:rPr lang="nl-NL" dirty="0"/>
              <a:t>3. </a:t>
            </a:r>
            <a:r>
              <a:rPr lang="nl-NL" dirty="0" err="1"/>
              <a:t>java</a:t>
            </a:r>
            <a:r>
              <a:rPr lang="nl-NL" dirty="0"/>
              <a:t> --module-</a:t>
            </a:r>
            <a:r>
              <a:rPr lang="nl-NL" dirty="0" err="1"/>
              <a:t>path</a:t>
            </a:r>
            <a:r>
              <a:rPr lang="nl-NL" dirty="0"/>
              <a:t> x -m n/c</a:t>
            </a:r>
          </a:p>
          <a:p>
            <a:r>
              <a:rPr lang="nl-NL" dirty="0"/>
              <a:t>4. </a:t>
            </a:r>
            <a:r>
              <a:rPr lang="nl-NL" dirty="0" err="1"/>
              <a:t>java</a:t>
            </a:r>
            <a:r>
              <a:rPr lang="nl-NL" dirty="0"/>
              <a:t> --module-</a:t>
            </a:r>
            <a:r>
              <a:rPr lang="nl-NL" dirty="0" err="1"/>
              <a:t>path</a:t>
            </a:r>
            <a:r>
              <a:rPr lang="nl-NL" dirty="0"/>
              <a:t> x -p n/c</a:t>
            </a:r>
          </a:p>
          <a:p>
            <a:r>
              <a:rPr lang="nl-NL" dirty="0"/>
              <a:t>5. </a:t>
            </a:r>
            <a:r>
              <a:rPr lang="nl-NL" dirty="0" err="1"/>
              <a:t>java</a:t>
            </a:r>
            <a:r>
              <a:rPr lang="nl-NL" dirty="0"/>
              <a:t> --module-</a:t>
            </a:r>
            <a:r>
              <a:rPr lang="nl-NL" dirty="0" err="1"/>
              <a:t>path</a:t>
            </a:r>
            <a:r>
              <a:rPr lang="nl-NL" dirty="0"/>
              <a:t> x -m n c</a:t>
            </a:r>
          </a:p>
          <a:p>
            <a:r>
              <a:rPr lang="nl-NL" dirty="0"/>
              <a:t>6. </a:t>
            </a:r>
            <a:r>
              <a:rPr lang="nl-NL" dirty="0" err="1"/>
              <a:t>java</a:t>
            </a:r>
            <a:r>
              <a:rPr lang="nl-NL" dirty="0"/>
              <a:t> --module-</a:t>
            </a:r>
            <a:r>
              <a:rPr lang="nl-NL" dirty="0" err="1"/>
              <a:t>path</a:t>
            </a:r>
            <a:r>
              <a:rPr lang="nl-NL" dirty="0"/>
              <a:t> x -p n c</a:t>
            </a:r>
          </a:p>
          <a:p>
            <a:r>
              <a:rPr lang="nl-NL" dirty="0"/>
              <a:t>7. None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above</a:t>
            </a:r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5090400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book</a:t>
            </a:r>
            <a:r>
              <a:rPr lang="nl-NL" sz="2800" dirty="0"/>
              <a:t> </a:t>
            </a:r>
            <a:r>
              <a:rPr lang="nl-NL" sz="2800" dirty="0" err="1"/>
              <a:t>says</a:t>
            </a:r>
            <a:r>
              <a:rPr lang="nl-NL" sz="2800" dirty="0"/>
              <a:t> 3… but… is </a:t>
            </a:r>
            <a:r>
              <a:rPr lang="nl-NL" sz="2800" dirty="0" err="1"/>
              <a:t>that</a:t>
            </a:r>
            <a:r>
              <a:rPr lang="nl-NL" sz="2800" dirty="0"/>
              <a:t> correct?</a:t>
            </a:r>
          </a:p>
        </p:txBody>
      </p:sp>
    </p:spTree>
    <p:extLst>
      <p:ext uri="{BB962C8B-B14F-4D97-AF65-F5344CB8AC3E}">
        <p14:creationId xmlns:p14="http://schemas.microsoft.com/office/powerpoint/2010/main" val="233034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Java Modules General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Disadvantages</a:t>
            </a:r>
            <a:endParaRPr lang="nl-NL" sz="2800" dirty="0"/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using</a:t>
            </a:r>
            <a:r>
              <a:rPr lang="nl-NL" sz="2800" dirty="0"/>
              <a:t> non </a:t>
            </a:r>
            <a:r>
              <a:rPr lang="nl-NL" sz="2800" dirty="0" err="1"/>
              <a:t>modular</a:t>
            </a:r>
            <a:r>
              <a:rPr lang="nl-NL" sz="2800" dirty="0"/>
              <a:t> code in a </a:t>
            </a:r>
            <a:r>
              <a:rPr lang="nl-NL" sz="2800" dirty="0" err="1"/>
              <a:t>modular</a:t>
            </a:r>
            <a:r>
              <a:rPr lang="nl-NL" sz="2800" dirty="0"/>
              <a:t>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unit </a:t>
            </a:r>
            <a:r>
              <a:rPr lang="nl-NL" sz="2800" dirty="0" err="1"/>
              <a:t>testing</a:t>
            </a:r>
            <a:r>
              <a:rPr lang="nl-NL" sz="2800" dirty="0"/>
              <a:t> </a:t>
            </a:r>
            <a:r>
              <a:rPr lang="nl-NL" sz="2800" dirty="0" err="1"/>
              <a:t>less</a:t>
            </a:r>
            <a:r>
              <a:rPr lang="nl-NL" sz="2800" dirty="0"/>
              <a:t> </a:t>
            </a:r>
            <a:r>
              <a:rPr lang="nl-NL" sz="2800" dirty="0" err="1"/>
              <a:t>straightforward</a:t>
            </a:r>
            <a:r>
              <a:rPr lang="nl-NL" sz="2800" dirty="0"/>
              <a:t> (class </a:t>
            </a:r>
            <a:r>
              <a:rPr lang="nl-NL" sz="2800" dirty="0" err="1"/>
              <a:t>path</a:t>
            </a:r>
            <a:r>
              <a:rPr lang="nl-NL" sz="2800" dirty="0"/>
              <a:t> </a:t>
            </a:r>
            <a:r>
              <a:rPr lang="nl-NL" sz="2800" dirty="0" err="1"/>
              <a:t>vs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r>
              <a:rPr lang="nl-NL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IDE </a:t>
            </a:r>
            <a:r>
              <a:rPr lang="nl-NL" sz="2800" dirty="0" err="1"/>
              <a:t>hickups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CDI?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lack</a:t>
            </a:r>
            <a:r>
              <a:rPr lang="nl-NL" sz="2800" dirty="0"/>
              <a:t> of support (</a:t>
            </a:r>
            <a:r>
              <a:rPr lang="nl-NL" sz="2800" dirty="0" err="1"/>
              <a:t>frameworks</a:t>
            </a:r>
            <a:r>
              <a:rPr lang="nl-NL" sz="2800" dirty="0"/>
              <a:t>, </a:t>
            </a:r>
            <a:r>
              <a:rPr lang="nl-NL" sz="2800" dirty="0" err="1"/>
              <a:t>application</a:t>
            </a:r>
            <a:r>
              <a:rPr lang="nl-NL" sz="2800" dirty="0"/>
              <a:t> servers,…)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853791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5" y="1208297"/>
            <a:ext cx="1078029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Additional</a:t>
            </a:r>
            <a:r>
              <a:rPr lang="nl-NL" sz="2800" dirty="0"/>
              <a:t> Info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000" dirty="0" err="1"/>
              <a:t>Example</a:t>
            </a:r>
            <a:r>
              <a:rPr lang="nl-NL" sz="2000" dirty="0"/>
              <a:t> code + </a:t>
            </a:r>
            <a:r>
              <a:rPr lang="nl-NL" sz="2000" dirty="0" err="1"/>
              <a:t>presentation</a:t>
            </a:r>
            <a:r>
              <a:rPr lang="nl-NL" sz="2000" dirty="0"/>
              <a:t> </a:t>
            </a:r>
            <a:r>
              <a:rPr lang="nl-NL" sz="2000" dirty="0" err="1"/>
              <a:t>can</a:t>
            </a:r>
            <a:r>
              <a:rPr lang="nl-NL" sz="2000" dirty="0"/>
              <a:t> </a:t>
            </a:r>
            <a:r>
              <a:rPr lang="nl-NL" sz="2000" dirty="0" err="1"/>
              <a:t>be</a:t>
            </a:r>
            <a:r>
              <a:rPr lang="nl-NL" sz="2000" dirty="0"/>
              <a:t> found in:</a:t>
            </a:r>
          </a:p>
          <a:p>
            <a:endParaRPr lang="nl-NL" sz="2800" dirty="0"/>
          </a:p>
          <a:p>
            <a:r>
              <a:rPr lang="nl-NL" dirty="0">
                <a:latin typeface="Courier" pitchFamily="2" charset="0"/>
                <a:hlinkClick r:id="rId2"/>
              </a:rPr>
              <a:t>https://p-bitbucket.nl.eu.abnamro.com:7999/projects/COESD/repos/java-triangle</a:t>
            </a:r>
            <a:endParaRPr lang="nl-NL" dirty="0">
              <a:latin typeface="Courier" pitchFamily="2" charset="0"/>
            </a:endParaRPr>
          </a:p>
          <a:p>
            <a:endParaRPr lang="nl-NL" dirty="0">
              <a:latin typeface="Courier" pitchFamily="2" charset="0"/>
            </a:endParaRPr>
          </a:p>
          <a:p>
            <a:endParaRPr lang="nl-NL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/>
              <a:t>Read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book</a:t>
            </a:r>
            <a:r>
              <a:rPr lang="nl-NL" sz="2000" dirty="0"/>
              <a:t> “Java 9 </a:t>
            </a:r>
            <a:r>
              <a:rPr lang="nl-NL" sz="2000" dirty="0" err="1"/>
              <a:t>Modularity</a:t>
            </a:r>
            <a:r>
              <a:rPr lang="nl-NL" sz="2000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Learn</a:t>
            </a:r>
            <a:r>
              <a:rPr lang="nl-NL" sz="2000" dirty="0"/>
              <a:t> </a:t>
            </a:r>
            <a:r>
              <a:rPr lang="nl-NL" sz="2000" dirty="0" err="1"/>
              <a:t>about</a:t>
            </a:r>
            <a:r>
              <a:rPr lang="nl-NL" sz="2000" dirty="0"/>
              <a:t> unit </a:t>
            </a:r>
            <a:r>
              <a:rPr lang="nl-NL" sz="2000" dirty="0" err="1"/>
              <a:t>testing</a:t>
            </a:r>
            <a:r>
              <a:rPr lang="nl-NL" sz="2000" dirty="0"/>
              <a:t> </a:t>
            </a:r>
            <a:r>
              <a:rPr lang="nl-NL" sz="2000" dirty="0" err="1"/>
              <a:t>with</a:t>
            </a:r>
            <a:r>
              <a:rPr lang="nl-NL" sz="2000" dirty="0"/>
              <a:t> Java 9 </a:t>
            </a:r>
            <a:r>
              <a:rPr lang="nl-NL" sz="2000" dirty="0" err="1"/>
              <a:t>modularity</a:t>
            </a:r>
            <a:r>
              <a:rPr lang="nl-NL" sz="2000" dirty="0"/>
              <a:t> (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CodeBoosters</a:t>
            </a:r>
            <a:r>
              <a:rPr lang="nl-NL" sz="2000" dirty="0"/>
              <a:t> </a:t>
            </a:r>
            <a:r>
              <a:rPr lang="nl-NL" sz="2000" dirty="0" err="1"/>
              <a:t>will</a:t>
            </a:r>
            <a:r>
              <a:rPr lang="nl-NL" sz="2000" dirty="0"/>
              <a:t> </a:t>
            </a:r>
            <a:r>
              <a:rPr lang="nl-NL" sz="2000" dirty="0" err="1"/>
              <a:t>deliver</a:t>
            </a:r>
            <a:r>
              <a:rPr lang="nl-NL" sz="2000" dirty="0"/>
              <a:t> </a:t>
            </a:r>
            <a:r>
              <a:rPr lang="nl-NL" sz="2000" dirty="0" err="1"/>
              <a:t>an</a:t>
            </a:r>
            <a:r>
              <a:rPr lang="nl-NL" sz="2000" dirty="0"/>
              <a:t> </a:t>
            </a:r>
            <a:r>
              <a:rPr lang="nl-NL" sz="2000" dirty="0" err="1"/>
              <a:t>example</a:t>
            </a:r>
            <a:r>
              <a:rPr lang="nl-NL" sz="2000" dirty="0"/>
              <a:t> project </a:t>
            </a:r>
            <a:r>
              <a:rPr lang="nl-NL" sz="2000" dirty="0" err="1"/>
              <a:t>showing</a:t>
            </a:r>
            <a:r>
              <a:rPr lang="nl-NL" sz="2000" dirty="0"/>
              <a:t> a </a:t>
            </a:r>
            <a:r>
              <a:rPr lang="nl-NL" sz="2000" dirty="0" err="1"/>
              <a:t>how-to</a:t>
            </a:r>
            <a:r>
              <a:rPr lang="nl-NL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Chapter</a:t>
            </a:r>
            <a:r>
              <a:rPr lang="nl-NL" sz="2000" dirty="0"/>
              <a:t> 17 </a:t>
            </a:r>
            <a:r>
              <a:rPr lang="nl-NL" sz="2000" dirty="0" err="1"/>
              <a:t>upcoming</a:t>
            </a:r>
            <a:r>
              <a:rPr lang="nl-NL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377994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304" y="44624"/>
            <a:ext cx="11883392" cy="591489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</a:rPr>
              <a:t>Done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0" name="AutoShape 7" descr="Afbeeldingsresultaat voor jir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21" name="AutoShape 16" descr="Afbeeldingsresultaat voor splunk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22" name="AutoShape 18" descr="Afbeeldingsresultaat voor splunk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AutoShape 2" descr="Afbeeldingsresultaat voor compuwar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AutoShape 4" descr="Afbeeldingsresultaat voor compuware"/>
          <p:cNvSpPr>
            <a:spLocks noChangeAspect="1" noChangeArrowheads="1"/>
          </p:cNvSpPr>
          <p:nvPr/>
        </p:nvSpPr>
        <p:spPr bwMode="auto">
          <a:xfrm>
            <a:off x="765175" y="8251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A0822-706F-4E78-8DCB-B314DD8EB06E}"/>
              </a:ext>
            </a:extLst>
          </p:cNvPr>
          <p:cNvSpPr txBox="1"/>
          <p:nvPr/>
        </p:nvSpPr>
        <p:spPr>
          <a:xfrm>
            <a:off x="917575" y="1916247"/>
            <a:ext cx="1020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 err="1"/>
              <a:t>Questions</a:t>
            </a:r>
            <a:r>
              <a:rPr lang="nl-NL" sz="2800" b="1" dirty="0"/>
              <a:t>?</a:t>
            </a:r>
            <a:endParaRPr lang="nl-NL" sz="28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D07F2E8-C100-BD49-9FCB-503AD76AF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32" y="2821277"/>
            <a:ext cx="5372136" cy="228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2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Definition</a:t>
            </a:r>
          </a:p>
          <a:p>
            <a:endParaRPr lang="nl-NL" sz="2800" dirty="0"/>
          </a:p>
          <a:p>
            <a:r>
              <a:rPr lang="nl-NL" sz="2800" dirty="0"/>
              <a:t>A </a:t>
            </a:r>
            <a:r>
              <a:rPr lang="nl-NL" sz="2800" dirty="0" err="1"/>
              <a:t>group</a:t>
            </a:r>
            <a:r>
              <a:rPr lang="nl-NL" sz="2800" dirty="0"/>
              <a:t> of </a:t>
            </a:r>
            <a:r>
              <a:rPr lang="nl-NL" sz="2800" dirty="0" err="1"/>
              <a:t>one</a:t>
            </a:r>
            <a:r>
              <a:rPr lang="nl-NL" sz="2800" dirty="0"/>
              <a:t> or more packages </a:t>
            </a:r>
            <a:r>
              <a:rPr lang="nl-NL" sz="2800" dirty="0" err="1"/>
              <a:t>including</a:t>
            </a:r>
            <a:r>
              <a:rPr lang="nl-NL" sz="2800" dirty="0"/>
              <a:t> a module-</a:t>
            </a:r>
            <a:r>
              <a:rPr lang="nl-NL" sz="2800" dirty="0" err="1"/>
              <a:t>info.java</a:t>
            </a:r>
            <a:r>
              <a:rPr lang="nl-NL" sz="2800" dirty="0"/>
              <a:t>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F9435B-C5F2-6943-9915-1B01B02BB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3592682"/>
            <a:ext cx="3175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3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module-</a:t>
            </a:r>
            <a:r>
              <a:rPr lang="nl-NL" sz="2800" dirty="0" err="1"/>
              <a:t>info.java</a:t>
            </a:r>
            <a:endParaRPr lang="nl-NL" sz="2800" dirty="0"/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must </a:t>
            </a:r>
            <a:r>
              <a:rPr lang="nl-NL" sz="2800" dirty="0" err="1"/>
              <a:t>be</a:t>
            </a:r>
            <a:r>
              <a:rPr lang="nl-NL" sz="2800" dirty="0"/>
              <a:t> in </a:t>
            </a:r>
            <a:r>
              <a:rPr lang="nl-NL" sz="2800" dirty="0" err="1"/>
              <a:t>the</a:t>
            </a:r>
            <a:r>
              <a:rPr lang="nl-NL" sz="2800" dirty="0"/>
              <a:t> root directory of </a:t>
            </a:r>
            <a:r>
              <a:rPr lang="nl-NL" sz="2800" dirty="0" err="1"/>
              <a:t>your</a:t>
            </a:r>
            <a:r>
              <a:rPr lang="nl-NL" sz="2800" dirty="0"/>
              <a:t> 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java</a:t>
            </a:r>
            <a:r>
              <a:rPr lang="nl-NL" sz="2800" dirty="0"/>
              <a:t> classes </a:t>
            </a:r>
            <a:r>
              <a:rPr lang="nl-NL" sz="2800" dirty="0" err="1"/>
              <a:t>should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in packages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the</a:t>
            </a:r>
            <a:r>
              <a:rPr lang="nl-NL" sz="2800" dirty="0"/>
              <a:t> module name </a:t>
            </a:r>
            <a:r>
              <a:rPr lang="nl-NL" sz="2800" dirty="0" err="1"/>
              <a:t>follows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naming</a:t>
            </a:r>
            <a:r>
              <a:rPr lang="nl-NL" sz="2800" dirty="0"/>
              <a:t> </a:t>
            </a:r>
            <a:r>
              <a:rPr lang="nl-NL" sz="2800" dirty="0" err="1"/>
              <a:t>rules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package </a:t>
            </a:r>
            <a:r>
              <a:rPr lang="nl-NL" sz="2800" dirty="0" err="1"/>
              <a:t>names</a:t>
            </a:r>
            <a:r>
              <a:rPr lang="nl-NL" sz="2800" dirty="0"/>
              <a:t> (like no </a:t>
            </a:r>
            <a:r>
              <a:rPr lang="nl-NL" sz="2800" dirty="0" err="1"/>
              <a:t>dashes</a:t>
            </a:r>
            <a:r>
              <a:rPr lang="nl-NL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7178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907183"/>
            <a:ext cx="90104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Which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following</a:t>
            </a:r>
            <a:r>
              <a:rPr lang="nl-NL" sz="2800" dirty="0"/>
              <a:t> is </a:t>
            </a:r>
            <a:r>
              <a:rPr lang="nl-NL" sz="2800" dirty="0" err="1"/>
              <a:t>an</a:t>
            </a:r>
            <a:r>
              <a:rPr lang="nl-NL" sz="2800" dirty="0"/>
              <a:t> advantage of </a:t>
            </a:r>
            <a:r>
              <a:rPr lang="nl-NL" sz="2800" dirty="0" err="1"/>
              <a:t>the</a:t>
            </a:r>
            <a:r>
              <a:rPr lang="nl-NL" sz="2800" dirty="0"/>
              <a:t> Java Platform Module System?</a:t>
            </a:r>
          </a:p>
          <a:p>
            <a:endParaRPr lang="nl-NL" sz="2800" dirty="0"/>
          </a:p>
          <a:p>
            <a:r>
              <a:rPr lang="nl-NL" sz="2800" dirty="0"/>
              <a:t>1. A </a:t>
            </a:r>
            <a:r>
              <a:rPr lang="nl-NL" sz="2800" dirty="0" err="1"/>
              <a:t>central</a:t>
            </a:r>
            <a:r>
              <a:rPr lang="nl-NL" sz="2800" dirty="0"/>
              <a:t> </a:t>
            </a:r>
            <a:r>
              <a:rPr lang="nl-NL" sz="2800" dirty="0" err="1"/>
              <a:t>repository</a:t>
            </a:r>
            <a:r>
              <a:rPr lang="nl-NL" sz="2800" dirty="0"/>
              <a:t> of </a:t>
            </a:r>
            <a:r>
              <a:rPr lang="nl-NL" sz="2800" dirty="0" err="1"/>
              <a:t>all</a:t>
            </a:r>
            <a:r>
              <a:rPr lang="nl-NL" sz="2800" dirty="0"/>
              <a:t> modules</a:t>
            </a:r>
          </a:p>
          <a:p>
            <a:r>
              <a:rPr lang="nl-NL" sz="2800" dirty="0"/>
              <a:t>2. </a:t>
            </a:r>
            <a:r>
              <a:rPr lang="nl-NL" sz="2800" dirty="0" err="1"/>
              <a:t>Encapsulating</a:t>
            </a:r>
            <a:r>
              <a:rPr lang="nl-NL" sz="2800" dirty="0"/>
              <a:t> packages</a:t>
            </a:r>
          </a:p>
          <a:p>
            <a:r>
              <a:rPr lang="nl-NL" sz="2800" dirty="0"/>
              <a:t>3. </a:t>
            </a:r>
            <a:r>
              <a:rPr lang="nl-NL" sz="2800" dirty="0" err="1"/>
              <a:t>Encapsulating</a:t>
            </a:r>
            <a:r>
              <a:rPr lang="nl-NL" sz="2800" dirty="0"/>
              <a:t> </a:t>
            </a:r>
            <a:r>
              <a:rPr lang="nl-NL" sz="2800" dirty="0" err="1"/>
              <a:t>objects</a:t>
            </a:r>
            <a:endParaRPr lang="nl-NL" sz="2800" dirty="0"/>
          </a:p>
          <a:p>
            <a:r>
              <a:rPr lang="nl-NL" sz="2800" dirty="0"/>
              <a:t>4. No </a:t>
            </a:r>
            <a:r>
              <a:rPr lang="nl-NL" sz="2800" dirty="0" err="1"/>
              <a:t>defined</a:t>
            </a:r>
            <a:r>
              <a:rPr lang="nl-NL" sz="2800" dirty="0"/>
              <a:t> types</a:t>
            </a:r>
          </a:p>
          <a:p>
            <a:r>
              <a:rPr lang="nl-NL" sz="2800" dirty="0"/>
              <a:t>5. Platform </a:t>
            </a:r>
            <a:r>
              <a:rPr lang="nl-NL" sz="2800" dirty="0" err="1"/>
              <a:t>independence</a:t>
            </a:r>
            <a:endParaRPr lang="nl-NL" sz="2800" dirty="0"/>
          </a:p>
          <a:p>
            <a:endParaRPr lang="nl-NL" sz="28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477665"/>
            <a:ext cx="967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2 (3 was </a:t>
            </a:r>
            <a:r>
              <a:rPr lang="nl-NL" sz="2800" dirty="0" err="1"/>
              <a:t>already</a:t>
            </a:r>
            <a:r>
              <a:rPr lang="nl-NL" sz="2800" dirty="0"/>
              <a:t> </a:t>
            </a:r>
            <a:r>
              <a:rPr lang="nl-NL" sz="2800" dirty="0" err="1"/>
              <a:t>possible</a:t>
            </a:r>
            <a:r>
              <a:rPr lang="nl-NL" sz="2800" dirty="0"/>
              <a:t> </a:t>
            </a:r>
            <a:r>
              <a:rPr lang="nl-NL" sz="2800" dirty="0" err="1"/>
              <a:t>with</a:t>
            </a:r>
            <a:r>
              <a:rPr lang="nl-NL" sz="2800" dirty="0"/>
              <a:t> private members) </a:t>
            </a:r>
          </a:p>
        </p:txBody>
      </p:sp>
    </p:spTree>
    <p:extLst>
      <p:ext uri="{BB962C8B-B14F-4D97-AF65-F5344CB8AC3E}">
        <p14:creationId xmlns:p14="http://schemas.microsoft.com/office/powerpoint/2010/main" val="94436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699911" y="858868"/>
            <a:ext cx="5721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Example</a:t>
            </a:r>
            <a:r>
              <a:rPr lang="nl-NL" sz="2800" dirty="0"/>
              <a:t> we </a:t>
            </a:r>
            <a:r>
              <a:rPr lang="nl-NL" sz="2800" dirty="0" err="1"/>
              <a:t>will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demo 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598193C-C57A-FA4A-8DC3-2EA280DD971B}"/>
              </a:ext>
            </a:extLst>
          </p:cNvPr>
          <p:cNvSpPr txBox="1"/>
          <p:nvPr/>
        </p:nvSpPr>
        <p:spPr>
          <a:xfrm>
            <a:off x="867648" y="1619123"/>
            <a:ext cx="297428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exports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785C47B-8EED-C846-B99F-1B6C33EA6A50}"/>
              </a:ext>
            </a:extLst>
          </p:cNvPr>
          <p:cNvSpPr txBox="1"/>
          <p:nvPr/>
        </p:nvSpPr>
        <p:spPr>
          <a:xfrm>
            <a:off x="6421072" y="1479725"/>
            <a:ext cx="4036155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transitive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AEA0549-2428-6645-8BFD-9D974BCF57F4}"/>
              </a:ext>
            </a:extLst>
          </p:cNvPr>
          <p:cNvSpPr txBox="1"/>
          <p:nvPr/>
        </p:nvSpPr>
        <p:spPr>
          <a:xfrm>
            <a:off x="1798384" y="4233821"/>
            <a:ext cx="28448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car.ferrari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car.ferrari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B5927DC6-42D1-4F46-94C7-FA5B7650B06F}"/>
              </a:ext>
            </a:extLst>
          </p:cNvPr>
          <p:cNvCxnSpPr>
            <a:cxnSpLocks/>
          </p:cNvCxnSpPr>
          <p:nvPr/>
        </p:nvCxnSpPr>
        <p:spPr bwMode="auto">
          <a:xfrm flipH="1">
            <a:off x="3841936" y="1990893"/>
            <a:ext cx="257913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E643E509-C8A8-D046-8D3C-1EF7A0A6907B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8775" y="2701703"/>
            <a:ext cx="2357473" cy="15097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A961727E-D1B3-AA4E-A8B7-7500FB18CE22}"/>
              </a:ext>
            </a:extLst>
          </p:cNvPr>
          <p:cNvCxnSpPr>
            <a:cxnSpLocks/>
          </p:cNvCxnSpPr>
          <p:nvPr/>
        </p:nvCxnSpPr>
        <p:spPr bwMode="auto">
          <a:xfrm flipV="1">
            <a:off x="2062168" y="2581224"/>
            <a:ext cx="0" cy="16525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FC38192F-82DE-774F-A99C-7DADB1F7B341}"/>
              </a:ext>
            </a:extLst>
          </p:cNvPr>
          <p:cNvSpPr txBox="1"/>
          <p:nvPr/>
        </p:nvSpPr>
        <p:spPr>
          <a:xfrm>
            <a:off x="5243688" y="4246903"/>
            <a:ext cx="28448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car.skoda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car.skoda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73373E5C-AC8A-BF45-98E6-F87EA71BC45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500120" y="2563239"/>
            <a:ext cx="2325293" cy="16993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687460CB-2E96-974C-B987-7952E6752E2E}"/>
              </a:ext>
            </a:extLst>
          </p:cNvPr>
          <p:cNvCxnSpPr>
            <a:cxnSpLocks/>
          </p:cNvCxnSpPr>
          <p:nvPr/>
        </p:nvCxnSpPr>
        <p:spPr bwMode="auto">
          <a:xfrm flipV="1">
            <a:off x="7760631" y="2701703"/>
            <a:ext cx="0" cy="15608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343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heme/theme1.xml><?xml version="1.0" encoding="utf-8"?>
<a:theme xmlns:a="http://schemas.openxmlformats.org/drawingml/2006/main" name="1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PRINT Presentatie">
  <a:themeElements>
    <a:clrScheme name="ABN AMRO">
      <a:dk1>
        <a:sysClr val="windowText" lastClr="000000"/>
      </a:dk1>
      <a:lt1>
        <a:sysClr val="window" lastClr="FFFFFF"/>
      </a:lt1>
      <a:dk2>
        <a:srgbClr val="BBBEC3"/>
      </a:dk2>
      <a:lt2>
        <a:srgbClr val="54646C"/>
      </a:lt2>
      <a:accent1>
        <a:srgbClr val="005E5D"/>
      </a:accent1>
      <a:accent2>
        <a:srgbClr val="009286"/>
      </a:accent2>
      <a:accent3>
        <a:srgbClr val="55CBB7"/>
      </a:accent3>
      <a:accent4>
        <a:srgbClr val="006480"/>
      </a:accent4>
      <a:accent5>
        <a:srgbClr val="43ACC5"/>
      </a:accent5>
      <a:accent6>
        <a:srgbClr val="94C23C"/>
      </a:accent6>
      <a:hlink>
        <a:srgbClr val="004C4C"/>
      </a:hlink>
      <a:folHlink>
        <a:srgbClr val="009286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0000" tIns="54000" rIns="54000" bIns="72000" rtlCol="0">
        <a:spAutoFit/>
      </a:bodyPr>
      <a:lstStyle>
        <a:defPPr marL="273050" indent="-273050">
          <a:defRPr sz="1400" dirty="0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JW slide master">
  <a:themeElements>
    <a:clrScheme name="JW">
      <a:dk1>
        <a:srgbClr val="54575A"/>
      </a:dk1>
      <a:lt1>
        <a:srgbClr val="FFFFFF"/>
      </a:lt1>
      <a:dk2>
        <a:srgbClr val="006197"/>
      </a:dk2>
      <a:lt2>
        <a:srgbClr val="EEECE1"/>
      </a:lt2>
      <a:accent1>
        <a:srgbClr val="00ADBC"/>
      </a:accent1>
      <a:accent2>
        <a:srgbClr val="C36D16"/>
      </a:accent2>
      <a:accent3>
        <a:srgbClr val="CB3725"/>
      </a:accent3>
      <a:accent4>
        <a:srgbClr val="008D96"/>
      </a:accent4>
      <a:accent5>
        <a:srgbClr val="2C9A42"/>
      </a:accent5>
      <a:accent6>
        <a:srgbClr val="54575A"/>
      </a:accent6>
      <a:hlink>
        <a:srgbClr val="006197"/>
      </a:hlink>
      <a:folHlink>
        <a:srgbClr val="00ADBC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enkins_World_4x3" id="{E5B1196E-51F2-D84C-9DC6-0F1AE4F309D5}" vid="{1923CFBD-7FE2-B546-A682-72FD9131EDD4}"/>
    </a:ext>
  </a:extLst>
</a:theme>
</file>

<file path=ppt/theme/theme7.xml><?xml version="1.0" encoding="utf-8"?>
<a:theme xmlns:a="http://schemas.openxmlformats.org/drawingml/2006/main" name="PRINT Presentatie">
  <a:themeElements>
    <a:clrScheme name="ABN AMRO">
      <a:dk1>
        <a:sysClr val="windowText" lastClr="000000"/>
      </a:dk1>
      <a:lt1>
        <a:sysClr val="window" lastClr="FFFFFF"/>
      </a:lt1>
      <a:dk2>
        <a:srgbClr val="BBBEC3"/>
      </a:dk2>
      <a:lt2>
        <a:srgbClr val="54646C"/>
      </a:lt2>
      <a:accent1>
        <a:srgbClr val="005E5D"/>
      </a:accent1>
      <a:accent2>
        <a:srgbClr val="009286"/>
      </a:accent2>
      <a:accent3>
        <a:srgbClr val="55CBB7"/>
      </a:accent3>
      <a:accent4>
        <a:srgbClr val="006480"/>
      </a:accent4>
      <a:accent5>
        <a:srgbClr val="43ACC5"/>
      </a:accent5>
      <a:accent6>
        <a:srgbClr val="94C23C"/>
      </a:accent6>
      <a:hlink>
        <a:srgbClr val="004C4C"/>
      </a:hlink>
      <a:folHlink>
        <a:srgbClr val="009286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0000" tIns="54000" rIns="54000" bIns="72000" rtlCol="0">
        <a:spAutoFit/>
      </a:bodyPr>
      <a:lstStyle>
        <a:defPPr marL="273050" indent="-273050">
          <a:defRPr sz="1400" dirty="0" smtClean="0"/>
        </a:defPPr>
      </a:lstStyle>
    </a:txDef>
  </a:objectDefaults>
  <a:extraClrSchemeLst/>
</a:theme>
</file>

<file path=ppt/theme/theme8.xml><?xml version="1.0" encoding="utf-8"?>
<a:theme xmlns:a="http://schemas.openxmlformats.org/drawingml/2006/main" name="5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CE90CC029DF743A23AA93431F11BB6" ma:contentTypeVersion="12" ma:contentTypeDescription="Een nieuw document maken." ma:contentTypeScope="" ma:versionID="8fa0794a056f0cc3df737ab5538b7f4b">
  <xsd:schema xmlns:xsd="http://www.w3.org/2001/XMLSchema" xmlns:xs="http://www.w3.org/2001/XMLSchema" xmlns:p="http://schemas.microsoft.com/office/2006/metadata/properties" xmlns:ns3="d906ccab-ff92-40b5-b7c8-85f605dcbf14" xmlns:ns4="e8ab2ce3-aeab-49da-967e-3a672bb3bc9d" targetNamespace="http://schemas.microsoft.com/office/2006/metadata/properties" ma:root="true" ma:fieldsID="0174ad4d513484ca4b87b31f8e8e143d" ns3:_="" ns4:_="">
    <xsd:import namespace="d906ccab-ff92-40b5-b7c8-85f605dcbf14"/>
    <xsd:import namespace="e8ab2ce3-aeab-49da-967e-3a672bb3bc9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06ccab-ff92-40b5-b7c8-85f605dcb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ab2ce3-aeab-49da-967e-3a672bb3bc9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D26BBA-8E60-4B6E-8996-5A52FAED16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642A1F2-BEC6-4AB6-B2DE-2E1F64B026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5FF099-9AE5-4C0D-B731-8526272240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06ccab-ff92-40b5-b7c8-85f605dcbf14"/>
    <ds:schemaRef ds:uri="e8ab2ce3-aeab-49da-967e-3a672bb3bc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0826_R2a_CloudBees_PPT_wide_kd (1)</Template>
  <TotalTime>3516</TotalTime>
  <Words>3277</Words>
  <Application>Microsoft Macintosh PowerPoint</Application>
  <PresentationFormat>Breedbeeld</PresentationFormat>
  <Paragraphs>617</Paragraphs>
  <Slides>51</Slides>
  <Notes>40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13</vt:i4>
      </vt:variant>
      <vt:variant>
        <vt:lpstr>Thema</vt:lpstr>
      </vt:variant>
      <vt:variant>
        <vt:i4>8</vt:i4>
      </vt:variant>
      <vt:variant>
        <vt:lpstr>Diatitels</vt:lpstr>
      </vt:variant>
      <vt:variant>
        <vt:i4>51</vt:i4>
      </vt:variant>
    </vt:vector>
  </HeadingPairs>
  <TitlesOfParts>
    <vt:vector size="72" baseType="lpstr">
      <vt:lpstr>.HelveticaNeueDeskInterface-Regular</vt:lpstr>
      <vt:lpstr>Arial</vt:lpstr>
      <vt:lpstr>Calibri</vt:lpstr>
      <vt:lpstr>Circular Pro Bold</vt:lpstr>
      <vt:lpstr>Courier</vt:lpstr>
      <vt:lpstr>Courier New</vt:lpstr>
      <vt:lpstr>Helvetica Light</vt:lpstr>
      <vt:lpstr>Kristen ITC</vt:lpstr>
      <vt:lpstr>Segoe UI Semibold</vt:lpstr>
      <vt:lpstr>Times New Roman</vt:lpstr>
      <vt:lpstr>Trebuchet MS</vt:lpstr>
      <vt:lpstr>Univers 45 Light</vt:lpstr>
      <vt:lpstr>Wingdings 3</vt:lpstr>
      <vt:lpstr>1_Change Mangement Consultancy widescreen</vt:lpstr>
      <vt:lpstr>2_Change Mangement Consultancy widescreen</vt:lpstr>
      <vt:lpstr>4_Change Mangement Consultancy widescreen</vt:lpstr>
      <vt:lpstr>6_Change Mangement Consultancy widescreen</vt:lpstr>
      <vt:lpstr>9_PRINT Presentatie</vt:lpstr>
      <vt:lpstr>JW slide master</vt:lpstr>
      <vt:lpstr>PRINT Presentatie</vt:lpstr>
      <vt:lpstr>5_Change Mangement Consultancy widescreen</vt:lpstr>
      <vt:lpstr>OCP Chapter 11 </vt:lpstr>
      <vt:lpstr>Introduction</vt:lpstr>
      <vt:lpstr>Java Modules General</vt:lpstr>
      <vt:lpstr>Java Modules General</vt:lpstr>
      <vt:lpstr>Java Modules General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Done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OCP CH 11</dc:title>
  <dc:subject/>
  <dc:creator>Roger Janssen</dc:creator>
  <cp:keywords/>
  <dc:description/>
  <cp:lastModifiedBy>Roger Janssen</cp:lastModifiedBy>
  <cp:revision>110</cp:revision>
  <cp:lastPrinted>2020-03-03T11:37:57Z</cp:lastPrinted>
  <dcterms:created xsi:type="dcterms:W3CDTF">2016-08-26T22:19:40Z</dcterms:created>
  <dcterms:modified xsi:type="dcterms:W3CDTF">2021-08-20T10:22:20Z</dcterms:modified>
  <cp:category/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8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  <property fmtid="{D5CDD505-2E9C-101B-9397-08002B2CF9AE}" pid="12" name="ContentTypeId">
    <vt:lpwstr>0x0101000ACE90CC029DF743A23AA93431F11BB6</vt:lpwstr>
  </property>
  <property fmtid="{D5CDD505-2E9C-101B-9397-08002B2CF9AE}" pid="13" name="MSIP_Label_42ffcf47-be15-40bf-818d-0da39af9f75a_Enabled">
    <vt:lpwstr>true</vt:lpwstr>
  </property>
  <property fmtid="{D5CDD505-2E9C-101B-9397-08002B2CF9AE}" pid="14" name="MSIP_Label_42ffcf47-be15-40bf-818d-0da39af9f75a_SetDate">
    <vt:lpwstr>2021-08-11T07:21:47Z</vt:lpwstr>
  </property>
  <property fmtid="{D5CDD505-2E9C-101B-9397-08002B2CF9AE}" pid="15" name="MSIP_Label_42ffcf47-be15-40bf-818d-0da39af9f75a_Method">
    <vt:lpwstr>Privileged</vt:lpwstr>
  </property>
  <property fmtid="{D5CDD505-2E9C-101B-9397-08002B2CF9AE}" pid="16" name="MSIP_Label_42ffcf47-be15-40bf-818d-0da39af9f75a_Name">
    <vt:lpwstr>42ffcf47-be15-40bf-818d-0da39af9f75a</vt:lpwstr>
  </property>
  <property fmtid="{D5CDD505-2E9C-101B-9397-08002B2CF9AE}" pid="17" name="MSIP_Label_42ffcf47-be15-40bf-818d-0da39af9f75a_SiteId">
    <vt:lpwstr>3a15904d-3fd9-4256-a753-beb05cdf0c6d</vt:lpwstr>
  </property>
  <property fmtid="{D5CDD505-2E9C-101B-9397-08002B2CF9AE}" pid="18" name="MSIP_Label_42ffcf47-be15-40bf-818d-0da39af9f75a_ActionId">
    <vt:lpwstr>693c61da-e241-43de-9c00-dcf6e2b63a10</vt:lpwstr>
  </property>
  <property fmtid="{D5CDD505-2E9C-101B-9397-08002B2CF9AE}" pid="19" name="MSIP_Label_42ffcf47-be15-40bf-818d-0da39af9f75a_ContentBits">
    <vt:lpwstr>0</vt:lpwstr>
  </property>
</Properties>
</file>